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68" r:id="rId3"/>
    <p:sldId id="282" r:id="rId4"/>
    <p:sldId id="257" r:id="rId5"/>
    <p:sldId id="258" r:id="rId6"/>
    <p:sldId id="317" r:id="rId7"/>
    <p:sldId id="259" r:id="rId8"/>
    <p:sldId id="318" r:id="rId9"/>
    <p:sldId id="264" r:id="rId10"/>
    <p:sldId id="265" r:id="rId11"/>
    <p:sldId id="284" r:id="rId12"/>
    <p:sldId id="266" r:id="rId13"/>
    <p:sldId id="260" r:id="rId14"/>
    <p:sldId id="271" r:id="rId15"/>
    <p:sldId id="273" r:id="rId16"/>
    <p:sldId id="274" r:id="rId17"/>
    <p:sldId id="312" r:id="rId18"/>
    <p:sldId id="279" r:id="rId19"/>
    <p:sldId id="323" r:id="rId20"/>
    <p:sldId id="324" r:id="rId21"/>
    <p:sldId id="308" r:id="rId22"/>
    <p:sldId id="313" r:id="rId23"/>
    <p:sldId id="281" r:id="rId24"/>
  </p:sldIdLst>
  <p:sldSz cx="12192000" cy="6858000"/>
  <p:notesSz cx="6735763" cy="98663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89" d="100"/>
          <a:sy n="89" d="100"/>
        </p:scale>
        <p:origin x="32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ED7EAD-C23F-464B-A8E3-1ECF3A6467C8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693C372-836B-4F2B-A950-7508075D4915}">
      <dgm:prSet/>
      <dgm:spPr/>
      <dgm:t>
        <a:bodyPr/>
        <a:lstStyle/>
        <a:p>
          <a:pPr rtl="0"/>
          <a:r>
            <a:rPr lang="hr-HR" dirty="0" smtClean="0"/>
            <a:t>jednostavniji pristup resursima i inputima (okrupnjavanje resursa) / jednostavnije planiranje aktivnosti</a:t>
          </a:r>
          <a:endParaRPr lang="hr-HR" dirty="0"/>
        </a:p>
      </dgm:t>
    </dgm:pt>
    <dgm:pt modelId="{A4B10766-0779-4C0E-9DBB-C29B2ED5E88C}" type="parTrans" cxnId="{EA05771C-8E4A-447C-B68D-FB52AC9EB58F}">
      <dgm:prSet/>
      <dgm:spPr/>
      <dgm:t>
        <a:bodyPr/>
        <a:lstStyle/>
        <a:p>
          <a:endParaRPr lang="hr-HR"/>
        </a:p>
      </dgm:t>
    </dgm:pt>
    <dgm:pt modelId="{AF9B51F4-521E-4393-BA37-4364C169A696}" type="sibTrans" cxnId="{EA05771C-8E4A-447C-B68D-FB52AC9EB58F}">
      <dgm:prSet/>
      <dgm:spPr/>
      <dgm:t>
        <a:bodyPr/>
        <a:lstStyle/>
        <a:p>
          <a:endParaRPr lang="hr-HR"/>
        </a:p>
      </dgm:t>
    </dgm:pt>
    <dgm:pt modelId="{9FE40CAE-FDC5-4D4D-A43F-6097FB8E944C}">
      <dgm:prSet/>
      <dgm:spPr/>
      <dgm:t>
        <a:bodyPr/>
        <a:lstStyle/>
        <a:p>
          <a:pPr rtl="0"/>
          <a:r>
            <a:rPr lang="hr-HR" smtClean="0"/>
            <a:t>agregatna ponuda – objedinjavanje ponude većeg broja manjih proizvođača čime se olakšava prodaja poljoprivrednih proizvoda</a:t>
          </a:r>
          <a:endParaRPr lang="hr-HR"/>
        </a:p>
      </dgm:t>
    </dgm:pt>
    <dgm:pt modelId="{EF5B43ED-BB40-4565-864D-B0D0E6472E49}" type="parTrans" cxnId="{5EF5CFCF-4D9D-4004-A8B2-4CB5D0D9DFB9}">
      <dgm:prSet/>
      <dgm:spPr/>
      <dgm:t>
        <a:bodyPr/>
        <a:lstStyle/>
        <a:p>
          <a:endParaRPr lang="hr-HR"/>
        </a:p>
      </dgm:t>
    </dgm:pt>
    <dgm:pt modelId="{F4B31C00-1A13-427D-B2F8-9F5276AA9348}" type="sibTrans" cxnId="{5EF5CFCF-4D9D-4004-A8B2-4CB5D0D9DFB9}">
      <dgm:prSet/>
      <dgm:spPr/>
      <dgm:t>
        <a:bodyPr/>
        <a:lstStyle/>
        <a:p>
          <a:endParaRPr lang="hr-HR"/>
        </a:p>
      </dgm:t>
    </dgm:pt>
    <dgm:pt modelId="{349B2A9F-4B0C-4B61-B990-2B6BFC3CB2E3}">
      <dgm:prSet/>
      <dgm:spPr/>
      <dgm:t>
        <a:bodyPr/>
        <a:lstStyle/>
        <a:p>
          <a:pPr rtl="0"/>
          <a:r>
            <a:rPr lang="hr-HR" smtClean="0"/>
            <a:t>zajednička nabava ulaznih sredstava (npr. repromaterijala i dr.) pod povoljnim tržišnim uvjetima</a:t>
          </a:r>
          <a:endParaRPr lang="hr-HR"/>
        </a:p>
      </dgm:t>
    </dgm:pt>
    <dgm:pt modelId="{A624ECB3-4B3E-4BCB-9FE5-6CF93A3C6D41}" type="parTrans" cxnId="{8F2E121F-33F7-40F0-900F-70CAA38E76F3}">
      <dgm:prSet/>
      <dgm:spPr/>
      <dgm:t>
        <a:bodyPr/>
        <a:lstStyle/>
        <a:p>
          <a:endParaRPr lang="hr-HR"/>
        </a:p>
      </dgm:t>
    </dgm:pt>
    <dgm:pt modelId="{9A6D10A8-FA02-4BCD-951D-23F3A0A247C2}" type="sibTrans" cxnId="{8F2E121F-33F7-40F0-900F-70CAA38E76F3}">
      <dgm:prSet/>
      <dgm:spPr/>
      <dgm:t>
        <a:bodyPr/>
        <a:lstStyle/>
        <a:p>
          <a:endParaRPr lang="hr-HR"/>
        </a:p>
      </dgm:t>
    </dgm:pt>
    <dgm:pt modelId="{2900D5EF-D203-4184-B259-A151B7A59B80}">
      <dgm:prSet/>
      <dgm:spPr/>
      <dgm:t>
        <a:bodyPr/>
        <a:lstStyle/>
        <a:p>
          <a:pPr rtl="0"/>
          <a:r>
            <a:rPr lang="hr-HR" dirty="0" smtClean="0"/>
            <a:t>smanjenje administrativnih troškova (zajedničko upravljanje)</a:t>
          </a:r>
          <a:endParaRPr lang="hr-HR" dirty="0"/>
        </a:p>
      </dgm:t>
    </dgm:pt>
    <dgm:pt modelId="{BD91075A-BA1D-4B12-9E72-A12ACFC4DC70}" type="parTrans" cxnId="{92CD03A6-36FE-474D-B3B6-187846F78B3C}">
      <dgm:prSet/>
      <dgm:spPr/>
      <dgm:t>
        <a:bodyPr/>
        <a:lstStyle/>
        <a:p>
          <a:endParaRPr lang="hr-HR"/>
        </a:p>
      </dgm:t>
    </dgm:pt>
    <dgm:pt modelId="{073345CF-C207-4618-944E-E686B43C7C36}" type="sibTrans" cxnId="{92CD03A6-36FE-474D-B3B6-187846F78B3C}">
      <dgm:prSet/>
      <dgm:spPr/>
      <dgm:t>
        <a:bodyPr/>
        <a:lstStyle/>
        <a:p>
          <a:endParaRPr lang="hr-HR"/>
        </a:p>
      </dgm:t>
    </dgm:pt>
    <dgm:pt modelId="{700B24B5-2D71-46A2-9309-50586DB75563}">
      <dgm:prSet/>
      <dgm:spPr/>
      <dgm:t>
        <a:bodyPr/>
        <a:lstStyle/>
        <a:p>
          <a:pPr rtl="0"/>
          <a:r>
            <a:rPr lang="hr-HR" dirty="0" smtClean="0"/>
            <a:t>uvođenje novih tehnologija </a:t>
          </a:r>
          <a:endParaRPr lang="hr-HR" dirty="0"/>
        </a:p>
      </dgm:t>
    </dgm:pt>
    <dgm:pt modelId="{0DA187FE-7D91-47C2-A97F-B187F97A3131}" type="parTrans" cxnId="{360C7933-EDA5-4019-B517-553E8FB4319D}">
      <dgm:prSet/>
      <dgm:spPr/>
      <dgm:t>
        <a:bodyPr/>
        <a:lstStyle/>
        <a:p>
          <a:endParaRPr lang="hr-HR"/>
        </a:p>
      </dgm:t>
    </dgm:pt>
    <dgm:pt modelId="{2C7E5220-FAB4-4262-9790-CD792413A498}" type="sibTrans" cxnId="{360C7933-EDA5-4019-B517-553E8FB4319D}">
      <dgm:prSet/>
      <dgm:spPr/>
      <dgm:t>
        <a:bodyPr/>
        <a:lstStyle/>
        <a:p>
          <a:endParaRPr lang="hr-HR"/>
        </a:p>
      </dgm:t>
    </dgm:pt>
    <dgm:pt modelId="{CC0989C0-618F-4A7B-9485-57DF0B3BE1E6}">
      <dgm:prSet/>
      <dgm:spPr/>
      <dgm:t>
        <a:bodyPr/>
        <a:lstStyle/>
        <a:p>
          <a:pPr rtl="0"/>
          <a:r>
            <a:rPr lang="hr-HR" smtClean="0"/>
            <a:t>zajednička promocija vlastitih proizvoda</a:t>
          </a:r>
          <a:endParaRPr lang="hr-HR"/>
        </a:p>
      </dgm:t>
    </dgm:pt>
    <dgm:pt modelId="{22F52394-8B35-4D6A-8EDC-58D04BF8A4C7}" type="parTrans" cxnId="{3F74D357-AEB8-451C-9962-C226B2B26DBB}">
      <dgm:prSet/>
      <dgm:spPr/>
      <dgm:t>
        <a:bodyPr/>
        <a:lstStyle/>
        <a:p>
          <a:endParaRPr lang="hr-HR"/>
        </a:p>
      </dgm:t>
    </dgm:pt>
    <dgm:pt modelId="{7D21D4A2-C016-4F0D-8D81-8A0FD133B2C4}" type="sibTrans" cxnId="{3F74D357-AEB8-451C-9962-C226B2B26DBB}">
      <dgm:prSet/>
      <dgm:spPr/>
      <dgm:t>
        <a:bodyPr/>
        <a:lstStyle/>
        <a:p>
          <a:endParaRPr lang="hr-HR"/>
        </a:p>
      </dgm:t>
    </dgm:pt>
    <dgm:pt modelId="{A035FC2F-866A-47CE-9CAD-4DF67C4ED39E}">
      <dgm:prSet/>
      <dgm:spPr/>
      <dgm:t>
        <a:bodyPr/>
        <a:lstStyle/>
        <a:p>
          <a:pPr rtl="0"/>
          <a:r>
            <a:rPr lang="hr-HR" smtClean="0"/>
            <a:t>razmjena iskustava s drugim poljoprivrednim proizvođačima</a:t>
          </a:r>
          <a:endParaRPr lang="hr-HR"/>
        </a:p>
      </dgm:t>
    </dgm:pt>
    <dgm:pt modelId="{20F15237-2570-4FD5-B2AD-15140A3A620E}" type="parTrans" cxnId="{43DA99FC-4218-4432-AE94-E962830F6847}">
      <dgm:prSet/>
      <dgm:spPr/>
      <dgm:t>
        <a:bodyPr/>
        <a:lstStyle/>
        <a:p>
          <a:endParaRPr lang="hr-HR"/>
        </a:p>
      </dgm:t>
    </dgm:pt>
    <dgm:pt modelId="{818B0901-B3AA-4C43-B483-212EAADCFF6A}" type="sibTrans" cxnId="{43DA99FC-4218-4432-AE94-E962830F6847}">
      <dgm:prSet/>
      <dgm:spPr/>
      <dgm:t>
        <a:bodyPr/>
        <a:lstStyle/>
        <a:p>
          <a:endParaRPr lang="hr-HR"/>
        </a:p>
      </dgm:t>
    </dgm:pt>
    <dgm:pt modelId="{60D0C43F-C7CA-4912-A314-16455F15864A}" type="pres">
      <dgm:prSet presAssocID="{C8ED7EAD-C23F-464B-A8E3-1ECF3A6467C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A4CD022-56A0-4D11-8183-DB85527D00E5}" type="pres">
      <dgm:prSet presAssocID="{C8ED7EAD-C23F-464B-A8E3-1ECF3A6467C8}" presName="arrow" presStyleLbl="bgShp" presStyleIdx="0" presStyleCnt="1"/>
      <dgm:spPr/>
    </dgm:pt>
    <dgm:pt modelId="{E990990A-867E-4849-8F9D-46B1264D588B}" type="pres">
      <dgm:prSet presAssocID="{C8ED7EAD-C23F-464B-A8E3-1ECF3A6467C8}" presName="linearProcess" presStyleCnt="0"/>
      <dgm:spPr/>
    </dgm:pt>
    <dgm:pt modelId="{06AFA22D-0B79-4465-9150-D4CC061DC605}" type="pres">
      <dgm:prSet presAssocID="{8693C372-836B-4F2B-A950-7508075D4915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C974135-76FC-4660-A544-FDB5563552F9}" type="pres">
      <dgm:prSet presAssocID="{AF9B51F4-521E-4393-BA37-4364C169A696}" presName="sibTrans" presStyleCnt="0"/>
      <dgm:spPr/>
    </dgm:pt>
    <dgm:pt modelId="{67488A83-303E-49AC-AEAC-80A74D969F43}" type="pres">
      <dgm:prSet presAssocID="{9FE40CAE-FDC5-4D4D-A43F-6097FB8E944C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9255069-876F-4120-8740-E83AEE8149D3}" type="pres">
      <dgm:prSet presAssocID="{F4B31C00-1A13-427D-B2F8-9F5276AA9348}" presName="sibTrans" presStyleCnt="0"/>
      <dgm:spPr/>
    </dgm:pt>
    <dgm:pt modelId="{7673D852-F43E-43C3-B717-036499225AA9}" type="pres">
      <dgm:prSet presAssocID="{349B2A9F-4B0C-4B61-B990-2B6BFC3CB2E3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E884F49-9910-4DBB-AE56-6520BF0DA375}" type="pres">
      <dgm:prSet presAssocID="{9A6D10A8-FA02-4BCD-951D-23F3A0A247C2}" presName="sibTrans" presStyleCnt="0"/>
      <dgm:spPr/>
    </dgm:pt>
    <dgm:pt modelId="{563DFC4C-FB8C-4F00-9696-B949D343AC57}" type="pres">
      <dgm:prSet presAssocID="{2900D5EF-D203-4184-B259-A151B7A59B80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B796A82-792E-465B-BE24-FE3A675584C1}" type="pres">
      <dgm:prSet presAssocID="{073345CF-C207-4618-944E-E686B43C7C36}" presName="sibTrans" presStyleCnt="0"/>
      <dgm:spPr/>
    </dgm:pt>
    <dgm:pt modelId="{22EBE48F-605E-47EE-A864-3E24F573A7D1}" type="pres">
      <dgm:prSet presAssocID="{700B24B5-2D71-46A2-9309-50586DB75563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9799717-6915-4CF6-9E83-8DFDEADF7077}" type="pres">
      <dgm:prSet presAssocID="{2C7E5220-FAB4-4262-9790-CD792413A498}" presName="sibTrans" presStyleCnt="0"/>
      <dgm:spPr/>
    </dgm:pt>
    <dgm:pt modelId="{D92B232E-A819-4178-BFE5-A2A80F4F6EFB}" type="pres">
      <dgm:prSet presAssocID="{CC0989C0-618F-4A7B-9485-57DF0B3BE1E6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2E4B867-F9D2-4A67-B28D-F36A6A5EDD65}" type="pres">
      <dgm:prSet presAssocID="{7D21D4A2-C016-4F0D-8D81-8A0FD133B2C4}" presName="sibTrans" presStyleCnt="0"/>
      <dgm:spPr/>
    </dgm:pt>
    <dgm:pt modelId="{1A648C4F-5831-42AA-8B57-95E67CE80FF8}" type="pres">
      <dgm:prSet presAssocID="{A035FC2F-866A-47CE-9CAD-4DF67C4ED39E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A05771C-8E4A-447C-B68D-FB52AC9EB58F}" srcId="{C8ED7EAD-C23F-464B-A8E3-1ECF3A6467C8}" destId="{8693C372-836B-4F2B-A950-7508075D4915}" srcOrd="0" destOrd="0" parTransId="{A4B10766-0779-4C0E-9DBB-C29B2ED5E88C}" sibTransId="{AF9B51F4-521E-4393-BA37-4364C169A696}"/>
    <dgm:cxn modelId="{1BB81CB8-0D59-4A64-880F-F1D926F599FA}" type="presOf" srcId="{CC0989C0-618F-4A7B-9485-57DF0B3BE1E6}" destId="{D92B232E-A819-4178-BFE5-A2A80F4F6EFB}" srcOrd="0" destOrd="0" presId="urn:microsoft.com/office/officeart/2005/8/layout/hProcess9"/>
    <dgm:cxn modelId="{CEF78215-5D41-4DD1-AB4B-7E69E452E435}" type="presOf" srcId="{700B24B5-2D71-46A2-9309-50586DB75563}" destId="{22EBE48F-605E-47EE-A864-3E24F573A7D1}" srcOrd="0" destOrd="0" presId="urn:microsoft.com/office/officeart/2005/8/layout/hProcess9"/>
    <dgm:cxn modelId="{8C90D87C-C4EB-4874-9A0A-742981DD4104}" type="presOf" srcId="{2900D5EF-D203-4184-B259-A151B7A59B80}" destId="{563DFC4C-FB8C-4F00-9696-B949D343AC57}" srcOrd="0" destOrd="0" presId="urn:microsoft.com/office/officeart/2005/8/layout/hProcess9"/>
    <dgm:cxn modelId="{3F74D357-AEB8-451C-9962-C226B2B26DBB}" srcId="{C8ED7EAD-C23F-464B-A8E3-1ECF3A6467C8}" destId="{CC0989C0-618F-4A7B-9485-57DF0B3BE1E6}" srcOrd="5" destOrd="0" parTransId="{22F52394-8B35-4D6A-8EDC-58D04BF8A4C7}" sibTransId="{7D21D4A2-C016-4F0D-8D81-8A0FD133B2C4}"/>
    <dgm:cxn modelId="{5EF5CFCF-4D9D-4004-A8B2-4CB5D0D9DFB9}" srcId="{C8ED7EAD-C23F-464B-A8E3-1ECF3A6467C8}" destId="{9FE40CAE-FDC5-4D4D-A43F-6097FB8E944C}" srcOrd="1" destOrd="0" parTransId="{EF5B43ED-BB40-4565-864D-B0D0E6472E49}" sibTransId="{F4B31C00-1A13-427D-B2F8-9F5276AA9348}"/>
    <dgm:cxn modelId="{8F2E121F-33F7-40F0-900F-70CAA38E76F3}" srcId="{C8ED7EAD-C23F-464B-A8E3-1ECF3A6467C8}" destId="{349B2A9F-4B0C-4B61-B990-2B6BFC3CB2E3}" srcOrd="2" destOrd="0" parTransId="{A624ECB3-4B3E-4BCB-9FE5-6CF93A3C6D41}" sibTransId="{9A6D10A8-FA02-4BCD-951D-23F3A0A247C2}"/>
    <dgm:cxn modelId="{43DA99FC-4218-4432-AE94-E962830F6847}" srcId="{C8ED7EAD-C23F-464B-A8E3-1ECF3A6467C8}" destId="{A035FC2F-866A-47CE-9CAD-4DF67C4ED39E}" srcOrd="6" destOrd="0" parTransId="{20F15237-2570-4FD5-B2AD-15140A3A620E}" sibTransId="{818B0901-B3AA-4C43-B483-212EAADCFF6A}"/>
    <dgm:cxn modelId="{AFE1AEE5-9ED9-46A3-9CB5-0F9384464835}" type="presOf" srcId="{9FE40CAE-FDC5-4D4D-A43F-6097FB8E944C}" destId="{67488A83-303E-49AC-AEAC-80A74D969F43}" srcOrd="0" destOrd="0" presId="urn:microsoft.com/office/officeart/2005/8/layout/hProcess9"/>
    <dgm:cxn modelId="{360C7933-EDA5-4019-B517-553E8FB4319D}" srcId="{C8ED7EAD-C23F-464B-A8E3-1ECF3A6467C8}" destId="{700B24B5-2D71-46A2-9309-50586DB75563}" srcOrd="4" destOrd="0" parTransId="{0DA187FE-7D91-47C2-A97F-B187F97A3131}" sibTransId="{2C7E5220-FAB4-4262-9790-CD792413A498}"/>
    <dgm:cxn modelId="{92CD03A6-36FE-474D-B3B6-187846F78B3C}" srcId="{C8ED7EAD-C23F-464B-A8E3-1ECF3A6467C8}" destId="{2900D5EF-D203-4184-B259-A151B7A59B80}" srcOrd="3" destOrd="0" parTransId="{BD91075A-BA1D-4B12-9E72-A12ACFC4DC70}" sibTransId="{073345CF-C207-4618-944E-E686B43C7C36}"/>
    <dgm:cxn modelId="{BA7EDDA4-DFBC-43DD-8BBA-4C000CCEFAF0}" type="presOf" srcId="{A035FC2F-866A-47CE-9CAD-4DF67C4ED39E}" destId="{1A648C4F-5831-42AA-8B57-95E67CE80FF8}" srcOrd="0" destOrd="0" presId="urn:microsoft.com/office/officeart/2005/8/layout/hProcess9"/>
    <dgm:cxn modelId="{9F7A5F90-3B19-4744-B601-7A3AB55FB061}" type="presOf" srcId="{8693C372-836B-4F2B-A950-7508075D4915}" destId="{06AFA22D-0B79-4465-9150-D4CC061DC605}" srcOrd="0" destOrd="0" presId="urn:microsoft.com/office/officeart/2005/8/layout/hProcess9"/>
    <dgm:cxn modelId="{D22F130C-24B0-4FA0-80DE-EAF5E3100C42}" type="presOf" srcId="{349B2A9F-4B0C-4B61-B990-2B6BFC3CB2E3}" destId="{7673D852-F43E-43C3-B717-036499225AA9}" srcOrd="0" destOrd="0" presId="urn:microsoft.com/office/officeart/2005/8/layout/hProcess9"/>
    <dgm:cxn modelId="{4BCB22BF-7D59-4D0B-8856-594F0AD535B0}" type="presOf" srcId="{C8ED7EAD-C23F-464B-A8E3-1ECF3A6467C8}" destId="{60D0C43F-C7CA-4912-A314-16455F15864A}" srcOrd="0" destOrd="0" presId="urn:microsoft.com/office/officeart/2005/8/layout/hProcess9"/>
    <dgm:cxn modelId="{9ED8C5A3-F673-46E6-953A-0F4B7B09642E}" type="presParOf" srcId="{60D0C43F-C7CA-4912-A314-16455F15864A}" destId="{2A4CD022-56A0-4D11-8183-DB85527D00E5}" srcOrd="0" destOrd="0" presId="urn:microsoft.com/office/officeart/2005/8/layout/hProcess9"/>
    <dgm:cxn modelId="{F52D8772-55E4-4455-86DE-A83FE0FC9BFB}" type="presParOf" srcId="{60D0C43F-C7CA-4912-A314-16455F15864A}" destId="{E990990A-867E-4849-8F9D-46B1264D588B}" srcOrd="1" destOrd="0" presId="urn:microsoft.com/office/officeart/2005/8/layout/hProcess9"/>
    <dgm:cxn modelId="{8312D9E2-5D12-42DA-84F7-FF79633D3517}" type="presParOf" srcId="{E990990A-867E-4849-8F9D-46B1264D588B}" destId="{06AFA22D-0B79-4465-9150-D4CC061DC605}" srcOrd="0" destOrd="0" presId="urn:microsoft.com/office/officeart/2005/8/layout/hProcess9"/>
    <dgm:cxn modelId="{87EEAECF-073D-47B5-A97A-562D800E5122}" type="presParOf" srcId="{E990990A-867E-4849-8F9D-46B1264D588B}" destId="{8C974135-76FC-4660-A544-FDB5563552F9}" srcOrd="1" destOrd="0" presId="urn:microsoft.com/office/officeart/2005/8/layout/hProcess9"/>
    <dgm:cxn modelId="{B04D4427-546A-47C9-ABA2-3D472E1A5A1C}" type="presParOf" srcId="{E990990A-867E-4849-8F9D-46B1264D588B}" destId="{67488A83-303E-49AC-AEAC-80A74D969F43}" srcOrd="2" destOrd="0" presId="urn:microsoft.com/office/officeart/2005/8/layout/hProcess9"/>
    <dgm:cxn modelId="{C25F3FFD-8723-483C-91FD-CE7BF06A99BB}" type="presParOf" srcId="{E990990A-867E-4849-8F9D-46B1264D588B}" destId="{59255069-876F-4120-8740-E83AEE8149D3}" srcOrd="3" destOrd="0" presId="urn:microsoft.com/office/officeart/2005/8/layout/hProcess9"/>
    <dgm:cxn modelId="{D31E3FBC-3CC3-4308-836D-FE7F763351FC}" type="presParOf" srcId="{E990990A-867E-4849-8F9D-46B1264D588B}" destId="{7673D852-F43E-43C3-B717-036499225AA9}" srcOrd="4" destOrd="0" presId="urn:microsoft.com/office/officeart/2005/8/layout/hProcess9"/>
    <dgm:cxn modelId="{28AA8D61-48CF-47BE-871E-AE9F45658302}" type="presParOf" srcId="{E990990A-867E-4849-8F9D-46B1264D588B}" destId="{9E884F49-9910-4DBB-AE56-6520BF0DA375}" srcOrd="5" destOrd="0" presId="urn:microsoft.com/office/officeart/2005/8/layout/hProcess9"/>
    <dgm:cxn modelId="{A494862F-0F08-422A-99BB-4280BD003622}" type="presParOf" srcId="{E990990A-867E-4849-8F9D-46B1264D588B}" destId="{563DFC4C-FB8C-4F00-9696-B949D343AC57}" srcOrd="6" destOrd="0" presId="urn:microsoft.com/office/officeart/2005/8/layout/hProcess9"/>
    <dgm:cxn modelId="{740637DA-2A7F-4F8A-935C-4CF42A3B6A10}" type="presParOf" srcId="{E990990A-867E-4849-8F9D-46B1264D588B}" destId="{AB796A82-792E-465B-BE24-FE3A675584C1}" srcOrd="7" destOrd="0" presId="urn:microsoft.com/office/officeart/2005/8/layout/hProcess9"/>
    <dgm:cxn modelId="{3335AFDC-1DFA-449C-A9CA-4121DEAD926C}" type="presParOf" srcId="{E990990A-867E-4849-8F9D-46B1264D588B}" destId="{22EBE48F-605E-47EE-A864-3E24F573A7D1}" srcOrd="8" destOrd="0" presId="urn:microsoft.com/office/officeart/2005/8/layout/hProcess9"/>
    <dgm:cxn modelId="{678712BF-EF89-4EE7-97A8-2DAAB205439D}" type="presParOf" srcId="{E990990A-867E-4849-8F9D-46B1264D588B}" destId="{A9799717-6915-4CF6-9E83-8DFDEADF7077}" srcOrd="9" destOrd="0" presId="urn:microsoft.com/office/officeart/2005/8/layout/hProcess9"/>
    <dgm:cxn modelId="{EE5E8F66-7CD0-4D58-B82E-A14721501FCC}" type="presParOf" srcId="{E990990A-867E-4849-8F9D-46B1264D588B}" destId="{D92B232E-A819-4178-BFE5-A2A80F4F6EFB}" srcOrd="10" destOrd="0" presId="urn:microsoft.com/office/officeart/2005/8/layout/hProcess9"/>
    <dgm:cxn modelId="{1F59107D-B27D-4362-883B-47DABEFE5EEA}" type="presParOf" srcId="{E990990A-867E-4849-8F9D-46B1264D588B}" destId="{22E4B867-F9D2-4A67-B28D-F36A6A5EDD65}" srcOrd="11" destOrd="0" presId="urn:microsoft.com/office/officeart/2005/8/layout/hProcess9"/>
    <dgm:cxn modelId="{99E060FC-3E4A-48AB-AFE8-BB78D0701B5D}" type="presParOf" srcId="{E990990A-867E-4849-8F9D-46B1264D588B}" destId="{1A648C4F-5831-42AA-8B57-95E67CE80FF8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EB2147-7F94-41AC-97B1-A476F445359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143F262-DEF7-43BE-A70E-6A17D06D6F10}">
      <dgm:prSet custT="1"/>
      <dgm:spPr/>
      <dgm:t>
        <a:bodyPr/>
        <a:lstStyle/>
        <a:p>
          <a:pPr rtl="0"/>
          <a:r>
            <a:rPr lang="hr-HR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UDRUŽENJE PROIZVOĐAČKIH ORGANIZACIJA</a:t>
          </a:r>
        </a:p>
      </dgm:t>
    </dgm:pt>
    <dgm:pt modelId="{1ABC5634-744A-4275-8A6B-3FB9581C26FF}" type="parTrans" cxnId="{99973952-FE4C-448B-95C9-E2629F4A3948}">
      <dgm:prSet/>
      <dgm:spPr/>
      <dgm:t>
        <a:bodyPr/>
        <a:lstStyle/>
        <a:p>
          <a:endParaRPr lang="hr-HR"/>
        </a:p>
      </dgm:t>
    </dgm:pt>
    <dgm:pt modelId="{A43A4BB4-ED5F-4645-8E93-ED2A9509A279}" type="sibTrans" cxnId="{99973952-FE4C-448B-95C9-E2629F4A3948}">
      <dgm:prSet/>
      <dgm:spPr/>
      <dgm:t>
        <a:bodyPr/>
        <a:lstStyle/>
        <a:p>
          <a:endParaRPr lang="hr-HR"/>
        </a:p>
      </dgm:t>
    </dgm:pt>
    <dgm:pt modelId="{808EA373-7BDD-4F21-890A-426723D03979}">
      <dgm:prSet custT="1"/>
      <dgm:spPr/>
      <dgm:t>
        <a:bodyPr/>
        <a:lstStyle/>
        <a:p>
          <a:pPr rtl="0">
            <a:lnSpc>
              <a:spcPct val="90000"/>
            </a:lnSpc>
            <a:spcAft>
              <a:spcPct val="35000"/>
            </a:spcAft>
          </a:pPr>
          <a:r>
            <a:rPr lang="hr-HR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PROIZVOĐAČKA ORGANIZACIJA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hr-HR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temeljna jedinica, udruženje primarnih proizvođača,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hr-HR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horizontalan značaj u strukturi, reprezentativnost u sektoru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hr-HR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profitabilne i tržišno orijentirane organizacije</a:t>
          </a:r>
        </a:p>
      </dgm:t>
    </dgm:pt>
    <dgm:pt modelId="{2DFD1D44-FF73-46D7-8018-1F3744CE725D}" type="parTrans" cxnId="{4ACA06CA-F876-472E-B7A0-02AF14D89F16}">
      <dgm:prSet/>
      <dgm:spPr/>
      <dgm:t>
        <a:bodyPr/>
        <a:lstStyle/>
        <a:p>
          <a:endParaRPr lang="hr-HR"/>
        </a:p>
      </dgm:t>
    </dgm:pt>
    <dgm:pt modelId="{56C79A65-3DC5-4141-9E90-B3D44941CDF0}" type="sibTrans" cxnId="{4ACA06CA-F876-472E-B7A0-02AF14D89F16}">
      <dgm:prSet/>
      <dgm:spPr/>
      <dgm:t>
        <a:bodyPr/>
        <a:lstStyle/>
        <a:p>
          <a:endParaRPr lang="hr-HR"/>
        </a:p>
      </dgm:t>
    </dgm:pt>
    <dgm:pt modelId="{3129FB67-C10B-47A1-8DBF-52513C65207C}">
      <dgm:prSet custT="1"/>
      <dgm:spPr/>
      <dgm:t>
        <a:bodyPr/>
        <a:lstStyle/>
        <a:p>
          <a:pPr rtl="0"/>
          <a:r>
            <a:rPr lang="hr-HR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SEKTORSKE ORGANIZACIJE</a:t>
          </a:r>
        </a:p>
        <a:p>
          <a:pPr rtl="0"/>
          <a:r>
            <a:rPr lang="hr-HR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vertikalan značaj u strukturi, organizacija koja je sačinjena od reprezentativnog broja proizvođačkih organizacija (u sektoru u kojem djeluju) te od zainteresiranih predstavnika prerađivača i predstavnika trgovine</a:t>
          </a:r>
        </a:p>
        <a:p>
          <a:pPr rtl="0"/>
          <a:r>
            <a:rPr lang="hr-HR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 pravilu neprofitabilne i ne bave se proizvodnjom</a:t>
          </a:r>
        </a:p>
        <a:p>
          <a:pPr rtl="0"/>
          <a:r>
            <a:rPr lang="hr-HR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Brinu o stabilnosti tržišta</a:t>
          </a:r>
        </a:p>
      </dgm:t>
    </dgm:pt>
    <dgm:pt modelId="{89984F1C-5CC9-461A-9E92-2915CC0866BA}" type="parTrans" cxnId="{7BEEDB49-F54D-481A-99B6-68BFD0815C8A}">
      <dgm:prSet/>
      <dgm:spPr/>
      <dgm:t>
        <a:bodyPr/>
        <a:lstStyle/>
        <a:p>
          <a:endParaRPr lang="hr-HR"/>
        </a:p>
      </dgm:t>
    </dgm:pt>
    <dgm:pt modelId="{5BC74C86-E189-42FF-85AE-5A6EFE4F7E5A}" type="sibTrans" cxnId="{7BEEDB49-F54D-481A-99B6-68BFD0815C8A}">
      <dgm:prSet/>
      <dgm:spPr/>
      <dgm:t>
        <a:bodyPr/>
        <a:lstStyle/>
        <a:p>
          <a:endParaRPr lang="hr-HR"/>
        </a:p>
      </dgm:t>
    </dgm:pt>
    <dgm:pt modelId="{A8FB8C33-95E3-4CCA-8E44-248C49FFAB0C}" type="pres">
      <dgm:prSet presAssocID="{2BEB2147-7F94-41AC-97B1-A476F445359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r-HR"/>
        </a:p>
      </dgm:t>
    </dgm:pt>
    <dgm:pt modelId="{12845EE5-ED95-45A8-B857-E8B77D296DC4}" type="pres">
      <dgm:prSet presAssocID="{2BEB2147-7F94-41AC-97B1-A476F4453595}" presName="pyramid" presStyleLbl="node1" presStyleIdx="0" presStyleCnt="1" custLinFactNeighborX="13861" custLinFactNeighborY="0"/>
      <dgm:spPr/>
    </dgm:pt>
    <dgm:pt modelId="{90A75592-0E19-46D4-B3C8-6A70D05F1E1D}" type="pres">
      <dgm:prSet presAssocID="{2BEB2147-7F94-41AC-97B1-A476F4453595}" presName="theList" presStyleCnt="0"/>
      <dgm:spPr/>
    </dgm:pt>
    <dgm:pt modelId="{C40387E5-A5FD-47B7-98FC-54B023D635FB}" type="pres">
      <dgm:prSet presAssocID="{E143F262-DEF7-43BE-A70E-6A17D06D6F10}" presName="aNode" presStyleLbl="fgAcc1" presStyleIdx="0" presStyleCnt="3" custScaleX="141263" custScaleY="21951" custLinFactY="109753" custLinFactNeighborX="-26374" custLinFactNeighborY="2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E323567-9B2B-4A70-8A5D-BEBD85FF0C5C}" type="pres">
      <dgm:prSet presAssocID="{E143F262-DEF7-43BE-A70E-6A17D06D6F10}" presName="aSpace" presStyleCnt="0"/>
      <dgm:spPr/>
    </dgm:pt>
    <dgm:pt modelId="{26E4A374-FF44-4F2D-BCBE-790BFBA4AD48}" type="pres">
      <dgm:prSet presAssocID="{808EA373-7BDD-4F21-890A-426723D03979}" presName="aNode" presStyleLbl="fgAcc1" presStyleIdx="1" presStyleCnt="3" custScaleX="178279" custScaleY="62207" custLinFactY="115948" custLinFactNeighborX="-25295" custLinFactNeighborY="2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A959736-424A-4419-96EB-CD573873F235}" type="pres">
      <dgm:prSet presAssocID="{808EA373-7BDD-4F21-890A-426723D03979}" presName="aSpace" presStyleCnt="0"/>
      <dgm:spPr/>
    </dgm:pt>
    <dgm:pt modelId="{0A3F1300-CC9D-4E6F-9FF9-21EA63E1C021}" type="pres">
      <dgm:prSet presAssocID="{3129FB67-C10B-47A1-8DBF-52513C65207C}" presName="aNode" presStyleLbl="fgAcc1" presStyleIdx="2" presStyleCnt="3" custScaleX="132587" custScaleY="108276" custLinFactY="-80873" custLinFactNeighborX="-25658" custLinFactNeighborY="-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664594C-C91A-4EFE-9680-E6856326F2D4}" type="pres">
      <dgm:prSet presAssocID="{3129FB67-C10B-47A1-8DBF-52513C65207C}" presName="aSpace" presStyleCnt="0"/>
      <dgm:spPr/>
    </dgm:pt>
  </dgm:ptLst>
  <dgm:cxnLst>
    <dgm:cxn modelId="{465C97CD-B01F-4D33-87A6-8B115B28EECA}" type="presOf" srcId="{E143F262-DEF7-43BE-A70E-6A17D06D6F10}" destId="{C40387E5-A5FD-47B7-98FC-54B023D635FB}" srcOrd="0" destOrd="0" presId="urn:microsoft.com/office/officeart/2005/8/layout/pyramid2"/>
    <dgm:cxn modelId="{7039490B-DDDD-43EE-B459-1CFEAFC925DF}" type="presOf" srcId="{3129FB67-C10B-47A1-8DBF-52513C65207C}" destId="{0A3F1300-CC9D-4E6F-9FF9-21EA63E1C021}" srcOrd="0" destOrd="0" presId="urn:microsoft.com/office/officeart/2005/8/layout/pyramid2"/>
    <dgm:cxn modelId="{4ACA06CA-F876-472E-B7A0-02AF14D89F16}" srcId="{2BEB2147-7F94-41AC-97B1-A476F4453595}" destId="{808EA373-7BDD-4F21-890A-426723D03979}" srcOrd="1" destOrd="0" parTransId="{2DFD1D44-FF73-46D7-8018-1F3744CE725D}" sibTransId="{56C79A65-3DC5-4141-9E90-B3D44941CDF0}"/>
    <dgm:cxn modelId="{7BEEDB49-F54D-481A-99B6-68BFD0815C8A}" srcId="{2BEB2147-7F94-41AC-97B1-A476F4453595}" destId="{3129FB67-C10B-47A1-8DBF-52513C65207C}" srcOrd="2" destOrd="0" parTransId="{89984F1C-5CC9-461A-9E92-2915CC0866BA}" sibTransId="{5BC74C86-E189-42FF-85AE-5A6EFE4F7E5A}"/>
    <dgm:cxn modelId="{E98AC2E7-FD85-4A3C-B28D-EBF0100539A6}" type="presOf" srcId="{808EA373-7BDD-4F21-890A-426723D03979}" destId="{26E4A374-FF44-4F2D-BCBE-790BFBA4AD48}" srcOrd="0" destOrd="0" presId="urn:microsoft.com/office/officeart/2005/8/layout/pyramid2"/>
    <dgm:cxn modelId="{99973952-FE4C-448B-95C9-E2629F4A3948}" srcId="{2BEB2147-7F94-41AC-97B1-A476F4453595}" destId="{E143F262-DEF7-43BE-A70E-6A17D06D6F10}" srcOrd="0" destOrd="0" parTransId="{1ABC5634-744A-4275-8A6B-3FB9581C26FF}" sibTransId="{A43A4BB4-ED5F-4645-8E93-ED2A9509A279}"/>
    <dgm:cxn modelId="{C508F080-5963-488D-8E32-DCE3FF113175}" type="presOf" srcId="{2BEB2147-7F94-41AC-97B1-A476F4453595}" destId="{A8FB8C33-95E3-4CCA-8E44-248C49FFAB0C}" srcOrd="0" destOrd="0" presId="urn:microsoft.com/office/officeart/2005/8/layout/pyramid2"/>
    <dgm:cxn modelId="{5C912A1A-7AA6-4407-BC8B-407CF215BE1C}" type="presParOf" srcId="{A8FB8C33-95E3-4CCA-8E44-248C49FFAB0C}" destId="{12845EE5-ED95-45A8-B857-E8B77D296DC4}" srcOrd="0" destOrd="0" presId="urn:microsoft.com/office/officeart/2005/8/layout/pyramid2"/>
    <dgm:cxn modelId="{3AAAAF4B-0DCB-4F79-B3F2-0C30DD879F3B}" type="presParOf" srcId="{A8FB8C33-95E3-4CCA-8E44-248C49FFAB0C}" destId="{90A75592-0E19-46D4-B3C8-6A70D05F1E1D}" srcOrd="1" destOrd="0" presId="urn:microsoft.com/office/officeart/2005/8/layout/pyramid2"/>
    <dgm:cxn modelId="{0E4798A4-48DD-4787-9287-7008B3EFF94A}" type="presParOf" srcId="{90A75592-0E19-46D4-B3C8-6A70D05F1E1D}" destId="{C40387E5-A5FD-47B7-98FC-54B023D635FB}" srcOrd="0" destOrd="0" presId="urn:microsoft.com/office/officeart/2005/8/layout/pyramid2"/>
    <dgm:cxn modelId="{C41DC31A-FBDC-4671-AC48-690385D748D4}" type="presParOf" srcId="{90A75592-0E19-46D4-B3C8-6A70D05F1E1D}" destId="{2E323567-9B2B-4A70-8A5D-BEBD85FF0C5C}" srcOrd="1" destOrd="0" presId="urn:microsoft.com/office/officeart/2005/8/layout/pyramid2"/>
    <dgm:cxn modelId="{D2E1F543-0296-4EF9-988A-2611F4C8FC74}" type="presParOf" srcId="{90A75592-0E19-46D4-B3C8-6A70D05F1E1D}" destId="{26E4A374-FF44-4F2D-BCBE-790BFBA4AD48}" srcOrd="2" destOrd="0" presId="urn:microsoft.com/office/officeart/2005/8/layout/pyramid2"/>
    <dgm:cxn modelId="{60C970C2-4B6A-4326-9258-971A794DA610}" type="presParOf" srcId="{90A75592-0E19-46D4-B3C8-6A70D05F1E1D}" destId="{5A959736-424A-4419-96EB-CD573873F235}" srcOrd="3" destOrd="0" presId="urn:microsoft.com/office/officeart/2005/8/layout/pyramid2"/>
    <dgm:cxn modelId="{2857EEF6-06B4-4711-A338-A51C54395E22}" type="presParOf" srcId="{90A75592-0E19-46D4-B3C8-6A70D05F1E1D}" destId="{0A3F1300-CC9D-4E6F-9FF9-21EA63E1C021}" srcOrd="4" destOrd="0" presId="urn:microsoft.com/office/officeart/2005/8/layout/pyramid2"/>
    <dgm:cxn modelId="{3EF530F2-4172-48D2-B44F-54901BCB3148}" type="presParOf" srcId="{90A75592-0E19-46D4-B3C8-6A70D05F1E1D}" destId="{6664594C-C91A-4EFE-9680-E6856326F2D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D51FDA-6E8A-46F1-B402-9A8783488248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8E1B7EB-CE20-4B27-8D83-EA1065E91AF4}">
      <dgm:prSet phldrT="[Tekst]"/>
      <dgm:spPr/>
      <dgm:t>
        <a:bodyPr/>
        <a:lstStyle/>
        <a:p>
          <a:r>
            <a:rPr lang="hr-HR" dirty="0" smtClean="0"/>
            <a:t>PO</a:t>
          </a:r>
          <a:endParaRPr lang="hr-HR" dirty="0"/>
        </a:p>
      </dgm:t>
    </dgm:pt>
    <dgm:pt modelId="{3ECC890A-3F98-4FE1-89BD-D6B65837E0AE}" type="parTrans" cxnId="{ECB56A1F-A0CC-427B-B6F5-263577FF51B5}">
      <dgm:prSet/>
      <dgm:spPr/>
      <dgm:t>
        <a:bodyPr/>
        <a:lstStyle/>
        <a:p>
          <a:endParaRPr lang="hr-HR"/>
        </a:p>
      </dgm:t>
    </dgm:pt>
    <dgm:pt modelId="{3073F227-32D6-4270-AFB8-0CD2E3C9B554}" type="sibTrans" cxnId="{ECB56A1F-A0CC-427B-B6F5-263577FF51B5}">
      <dgm:prSet/>
      <dgm:spPr/>
      <dgm:t>
        <a:bodyPr/>
        <a:lstStyle/>
        <a:p>
          <a:endParaRPr lang="hr-HR"/>
        </a:p>
      </dgm:t>
    </dgm:pt>
    <dgm:pt modelId="{CDC993B0-F9AF-4BAC-B1D3-A8E81181BF71}">
      <dgm:prSet phldrT="[Tekst]" custT="1"/>
      <dgm:spPr/>
      <dgm:t>
        <a:bodyPr/>
        <a:lstStyle/>
        <a:p>
          <a:r>
            <a:rPr lang="hr-H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NACIONALNA STRATEGIJA</a:t>
          </a:r>
        </a:p>
        <a:p>
          <a:r>
            <a:rPr lang="hr-H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ZA ODRŽIVE OP PO U SEKTORU VIP</a:t>
          </a:r>
          <a:endParaRPr lang="hr-HR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A799AC-DE3E-4219-9B81-3EB986A0B459}" type="parTrans" cxnId="{9693C6A6-244C-4A97-A00B-C111F5AE2FC9}">
      <dgm:prSet/>
      <dgm:spPr/>
      <dgm:t>
        <a:bodyPr/>
        <a:lstStyle/>
        <a:p>
          <a:endParaRPr lang="hr-HR"/>
        </a:p>
      </dgm:t>
    </dgm:pt>
    <dgm:pt modelId="{47F953DF-5F79-442B-AEE7-54A72F1A4E1B}" type="sibTrans" cxnId="{9693C6A6-244C-4A97-A00B-C111F5AE2FC9}">
      <dgm:prSet/>
      <dgm:spPr/>
      <dgm:t>
        <a:bodyPr/>
        <a:lstStyle/>
        <a:p>
          <a:endParaRPr lang="hr-HR"/>
        </a:p>
      </dgm:t>
    </dgm:pt>
    <dgm:pt modelId="{F18374B1-3BEE-44C3-A39A-62B0968317B8}">
      <dgm:prSet phldrT="[Tekst]" custT="1"/>
      <dgm:spPr/>
      <dgm:t>
        <a:bodyPr/>
        <a:lstStyle/>
        <a:p>
          <a:r>
            <a: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MJERE PRR</a:t>
          </a:r>
        </a:p>
        <a:p>
          <a:r>
            <a: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PREDNOST</a:t>
          </a:r>
          <a:endParaRPr lang="hr-H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6BB517-6A59-464C-B7BB-8D169F48FE8A}" type="parTrans" cxnId="{43B46CC1-E755-4BCA-BB59-D4C765260507}">
      <dgm:prSet/>
      <dgm:spPr/>
      <dgm:t>
        <a:bodyPr/>
        <a:lstStyle/>
        <a:p>
          <a:endParaRPr lang="hr-HR"/>
        </a:p>
      </dgm:t>
    </dgm:pt>
    <dgm:pt modelId="{A68FF342-DA19-43F4-A918-019170A1E5B2}" type="sibTrans" cxnId="{43B46CC1-E755-4BCA-BB59-D4C765260507}">
      <dgm:prSet/>
      <dgm:spPr/>
      <dgm:t>
        <a:bodyPr/>
        <a:lstStyle/>
        <a:p>
          <a:endParaRPr lang="hr-HR"/>
        </a:p>
      </dgm:t>
    </dgm:pt>
    <dgm:pt modelId="{88F5624A-7DC0-43A9-B819-38E7B7A096E0}">
      <dgm:prSet phldrT="[Tekst]"/>
      <dgm:spPr/>
      <dgm:t>
        <a:bodyPr/>
        <a:lstStyle/>
        <a:p>
          <a:r>
            <a:rPr lang="hr-H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SEKTORSKA ORGANIZACIJA</a:t>
          </a:r>
        </a:p>
        <a:p>
          <a:r>
            <a:rPr lang="hr-H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</a:p>
        <a:p>
          <a:r>
            <a:rPr lang="hr-H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ORGANIZACIJA TRŽIŠTA</a:t>
          </a:r>
          <a:endParaRPr lang="hr-H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1A73CC-F2A3-4DB5-9604-01C5F4AEAA3D}" type="parTrans" cxnId="{BE5F915E-DA1F-497E-94B7-066304E0852E}">
      <dgm:prSet/>
      <dgm:spPr/>
      <dgm:t>
        <a:bodyPr/>
        <a:lstStyle/>
        <a:p>
          <a:endParaRPr lang="hr-HR"/>
        </a:p>
      </dgm:t>
    </dgm:pt>
    <dgm:pt modelId="{660BA026-C961-4413-9225-8726A1D0EDD6}" type="sibTrans" cxnId="{BE5F915E-DA1F-497E-94B7-066304E0852E}">
      <dgm:prSet/>
      <dgm:spPr/>
      <dgm:t>
        <a:bodyPr/>
        <a:lstStyle/>
        <a:p>
          <a:endParaRPr lang="hr-HR"/>
        </a:p>
      </dgm:t>
    </dgm:pt>
    <dgm:pt modelId="{288944B5-D10E-48B4-9A10-5C1B5DCCB01E}">
      <dgm:prSet custT="1"/>
      <dgm:spPr/>
      <dgm:t>
        <a:bodyPr/>
        <a:lstStyle/>
        <a:p>
          <a:r>
            <a:rPr lang="hr-HR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NPOO</a:t>
          </a:r>
        </a:p>
        <a:p>
          <a:r>
            <a:rPr lang="hr-HR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USPOSTAVA MREŽE LOGISTIČKE INFRASTRUKTURE ZA JAČANJE PROIZVODNO TRŽIŠNOG LANCA U SEKTORU VOĆA I POVRĆA</a:t>
          </a:r>
          <a:endParaRPr lang="hr-HR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4D5EAD-370D-410F-ACDB-E1F488D58C53}" type="parTrans" cxnId="{E9FEC216-79D9-458A-B501-5DF8018B10D2}">
      <dgm:prSet/>
      <dgm:spPr/>
      <dgm:t>
        <a:bodyPr/>
        <a:lstStyle/>
        <a:p>
          <a:endParaRPr lang="hr-HR"/>
        </a:p>
      </dgm:t>
    </dgm:pt>
    <dgm:pt modelId="{DDA18D02-C5FC-4E14-840A-05D338D921A2}" type="sibTrans" cxnId="{E9FEC216-79D9-458A-B501-5DF8018B10D2}">
      <dgm:prSet/>
      <dgm:spPr/>
      <dgm:t>
        <a:bodyPr/>
        <a:lstStyle/>
        <a:p>
          <a:endParaRPr lang="hr-HR"/>
        </a:p>
      </dgm:t>
    </dgm:pt>
    <dgm:pt modelId="{19400138-DFA2-4403-8E49-A974EC52BFF3}" type="pres">
      <dgm:prSet presAssocID="{B8D51FDA-6E8A-46F1-B402-9A878348824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B63EFBD-C094-4B16-86B5-685094C4E0E2}" type="pres">
      <dgm:prSet presAssocID="{48E1B7EB-CE20-4B27-8D83-EA1065E91AF4}" presName="centerShape" presStyleLbl="node0" presStyleIdx="0" presStyleCnt="1" custLinFactNeighborX="-4627" custLinFactNeighborY="-5552"/>
      <dgm:spPr/>
      <dgm:t>
        <a:bodyPr/>
        <a:lstStyle/>
        <a:p>
          <a:endParaRPr lang="hr-HR"/>
        </a:p>
      </dgm:t>
    </dgm:pt>
    <dgm:pt modelId="{545B382A-95E5-43B0-AE05-502336B5754C}" type="pres">
      <dgm:prSet presAssocID="{58A799AC-DE3E-4219-9B81-3EB986A0B459}" presName="parTrans" presStyleLbl="sibTrans2D1" presStyleIdx="0" presStyleCnt="4" custLinFactNeighborX="-18525" custLinFactNeighborY="-47320"/>
      <dgm:spPr/>
      <dgm:t>
        <a:bodyPr/>
        <a:lstStyle/>
        <a:p>
          <a:endParaRPr lang="hr-HR"/>
        </a:p>
      </dgm:t>
    </dgm:pt>
    <dgm:pt modelId="{12317C5C-0F8B-423A-B786-B5505E25EF76}" type="pres">
      <dgm:prSet presAssocID="{58A799AC-DE3E-4219-9B81-3EB986A0B459}" presName="connectorText" presStyleLbl="sibTrans2D1" presStyleIdx="0" presStyleCnt="4"/>
      <dgm:spPr/>
      <dgm:t>
        <a:bodyPr/>
        <a:lstStyle/>
        <a:p>
          <a:endParaRPr lang="hr-HR"/>
        </a:p>
      </dgm:t>
    </dgm:pt>
    <dgm:pt modelId="{4A6EAE80-4812-42AB-B08A-B0F29160BAEC}" type="pres">
      <dgm:prSet presAssocID="{CDC993B0-F9AF-4BAC-B1D3-A8E81181BF71}" presName="node" presStyleLbl="node1" presStyleIdx="0" presStyleCnt="4" custScaleX="150880" custScaleY="142135" custRadScaleRad="156487" custRadScaleInc="-1334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892FD77-68D2-448A-A300-E19673BD792C}" type="pres">
      <dgm:prSet presAssocID="{C76BB517-6A59-464C-B7BB-8D169F48FE8A}" presName="parTrans" presStyleLbl="sibTrans2D1" presStyleIdx="1" presStyleCnt="4" custLinFactNeighborX="-12442" custLinFactNeighborY="-38161"/>
      <dgm:spPr/>
      <dgm:t>
        <a:bodyPr/>
        <a:lstStyle/>
        <a:p>
          <a:endParaRPr lang="hr-HR"/>
        </a:p>
      </dgm:t>
    </dgm:pt>
    <dgm:pt modelId="{34BDD801-7842-437D-9DFD-905F9A6DCCDE}" type="pres">
      <dgm:prSet presAssocID="{C76BB517-6A59-464C-B7BB-8D169F48FE8A}" presName="connectorText" presStyleLbl="sibTrans2D1" presStyleIdx="1" presStyleCnt="4"/>
      <dgm:spPr/>
      <dgm:t>
        <a:bodyPr/>
        <a:lstStyle/>
        <a:p>
          <a:endParaRPr lang="hr-HR"/>
        </a:p>
      </dgm:t>
    </dgm:pt>
    <dgm:pt modelId="{E9C9CD3B-8A9A-417F-9FDD-24923E821BF7}" type="pres">
      <dgm:prSet presAssocID="{F18374B1-3BEE-44C3-A39A-62B0968317B8}" presName="node" presStyleLbl="node1" presStyleIdx="1" presStyleCnt="4" custScaleX="188720" custScaleY="167722" custRadScaleRad="146519" custRadScaleInc="-6243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CAD2552-22D1-4A14-A593-290B3826BA16}" type="pres">
      <dgm:prSet presAssocID="{E71A73CC-F2A3-4DB5-9604-01C5F4AEAA3D}" presName="parTrans" presStyleLbl="sibTrans2D1" presStyleIdx="2" presStyleCnt="4"/>
      <dgm:spPr/>
      <dgm:t>
        <a:bodyPr/>
        <a:lstStyle/>
        <a:p>
          <a:endParaRPr lang="hr-HR"/>
        </a:p>
      </dgm:t>
    </dgm:pt>
    <dgm:pt modelId="{89965717-FEA1-4670-9A9D-A28352EAE617}" type="pres">
      <dgm:prSet presAssocID="{E71A73CC-F2A3-4DB5-9604-01C5F4AEAA3D}" presName="connectorText" presStyleLbl="sibTrans2D1" presStyleIdx="2" presStyleCnt="4"/>
      <dgm:spPr/>
      <dgm:t>
        <a:bodyPr/>
        <a:lstStyle/>
        <a:p>
          <a:endParaRPr lang="hr-HR"/>
        </a:p>
      </dgm:t>
    </dgm:pt>
    <dgm:pt modelId="{DE3F5A5B-16AA-4178-A042-1F685AF50809}" type="pres">
      <dgm:prSet presAssocID="{88F5624A-7DC0-43A9-B819-38E7B7A096E0}" presName="node" presStyleLbl="node1" presStyleIdx="2" presStyleCnt="4" custScaleX="192121" custScaleY="183641" custRadScaleRad="150774" custRadScaleInc="-13101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F44B620-1C93-45EE-AD88-D9EC4682B7B3}" type="pres">
      <dgm:prSet presAssocID="{3B4D5EAD-370D-410F-ACDB-E1F488D58C53}" presName="parTrans" presStyleLbl="sibTrans2D1" presStyleIdx="3" presStyleCnt="4"/>
      <dgm:spPr/>
      <dgm:t>
        <a:bodyPr/>
        <a:lstStyle/>
        <a:p>
          <a:endParaRPr lang="hr-HR"/>
        </a:p>
      </dgm:t>
    </dgm:pt>
    <dgm:pt modelId="{DD172277-673E-4FF7-8D27-8E552A1A0DAB}" type="pres">
      <dgm:prSet presAssocID="{3B4D5EAD-370D-410F-ACDB-E1F488D58C53}" presName="connectorText" presStyleLbl="sibTrans2D1" presStyleIdx="3" presStyleCnt="4"/>
      <dgm:spPr/>
      <dgm:t>
        <a:bodyPr/>
        <a:lstStyle/>
        <a:p>
          <a:endParaRPr lang="hr-HR"/>
        </a:p>
      </dgm:t>
    </dgm:pt>
    <dgm:pt modelId="{6561FA32-461A-4B44-9EE4-43B15C2E5CE8}" type="pres">
      <dgm:prSet presAssocID="{288944B5-D10E-48B4-9A10-5C1B5DCCB01E}" presName="node" presStyleLbl="node1" presStyleIdx="3" presStyleCnt="4" custScaleX="196141" custScaleY="182760" custRadScaleRad="163338" custRadScaleInc="-4585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48CC042-2F84-4566-A118-C1AB9BCEFE54}" type="presOf" srcId="{F18374B1-3BEE-44C3-A39A-62B0968317B8}" destId="{E9C9CD3B-8A9A-417F-9FDD-24923E821BF7}" srcOrd="0" destOrd="0" presId="urn:microsoft.com/office/officeart/2005/8/layout/radial5"/>
    <dgm:cxn modelId="{22ED78DA-354C-4B83-9D0F-72095D42B2DA}" type="presOf" srcId="{C76BB517-6A59-464C-B7BB-8D169F48FE8A}" destId="{34BDD801-7842-437D-9DFD-905F9A6DCCDE}" srcOrd="1" destOrd="0" presId="urn:microsoft.com/office/officeart/2005/8/layout/radial5"/>
    <dgm:cxn modelId="{2AA3391D-F1C8-40E7-B9DE-C96AD70513E9}" type="presOf" srcId="{48E1B7EB-CE20-4B27-8D83-EA1065E91AF4}" destId="{2B63EFBD-C094-4B16-86B5-685094C4E0E2}" srcOrd="0" destOrd="0" presId="urn:microsoft.com/office/officeart/2005/8/layout/radial5"/>
    <dgm:cxn modelId="{F53483B6-FBAA-4D9A-B3EC-FEC8F70E9F33}" type="presOf" srcId="{C76BB517-6A59-464C-B7BB-8D169F48FE8A}" destId="{3892FD77-68D2-448A-A300-E19673BD792C}" srcOrd="0" destOrd="0" presId="urn:microsoft.com/office/officeart/2005/8/layout/radial5"/>
    <dgm:cxn modelId="{D52ADAE3-378D-4B19-B116-229704ACF221}" type="presOf" srcId="{E71A73CC-F2A3-4DB5-9604-01C5F4AEAA3D}" destId="{3CAD2552-22D1-4A14-A593-290B3826BA16}" srcOrd="0" destOrd="0" presId="urn:microsoft.com/office/officeart/2005/8/layout/radial5"/>
    <dgm:cxn modelId="{9693C6A6-244C-4A97-A00B-C111F5AE2FC9}" srcId="{48E1B7EB-CE20-4B27-8D83-EA1065E91AF4}" destId="{CDC993B0-F9AF-4BAC-B1D3-A8E81181BF71}" srcOrd="0" destOrd="0" parTransId="{58A799AC-DE3E-4219-9B81-3EB986A0B459}" sibTransId="{47F953DF-5F79-442B-AEE7-54A72F1A4E1B}"/>
    <dgm:cxn modelId="{D3CD317F-0E81-4D81-8546-191DCC3FA094}" type="presOf" srcId="{3B4D5EAD-370D-410F-ACDB-E1F488D58C53}" destId="{1F44B620-1C93-45EE-AD88-D9EC4682B7B3}" srcOrd="0" destOrd="0" presId="urn:microsoft.com/office/officeart/2005/8/layout/radial5"/>
    <dgm:cxn modelId="{62701D21-BDEC-4F57-8059-AA4CFD0EBD00}" type="presOf" srcId="{88F5624A-7DC0-43A9-B819-38E7B7A096E0}" destId="{DE3F5A5B-16AA-4178-A042-1F685AF50809}" srcOrd="0" destOrd="0" presId="urn:microsoft.com/office/officeart/2005/8/layout/radial5"/>
    <dgm:cxn modelId="{ECB56A1F-A0CC-427B-B6F5-263577FF51B5}" srcId="{B8D51FDA-6E8A-46F1-B402-9A8783488248}" destId="{48E1B7EB-CE20-4B27-8D83-EA1065E91AF4}" srcOrd="0" destOrd="0" parTransId="{3ECC890A-3F98-4FE1-89BD-D6B65837E0AE}" sibTransId="{3073F227-32D6-4270-AFB8-0CD2E3C9B554}"/>
    <dgm:cxn modelId="{43B46CC1-E755-4BCA-BB59-D4C765260507}" srcId="{48E1B7EB-CE20-4B27-8D83-EA1065E91AF4}" destId="{F18374B1-3BEE-44C3-A39A-62B0968317B8}" srcOrd="1" destOrd="0" parTransId="{C76BB517-6A59-464C-B7BB-8D169F48FE8A}" sibTransId="{A68FF342-DA19-43F4-A918-019170A1E5B2}"/>
    <dgm:cxn modelId="{240BE32A-FF7E-451B-9878-79C1C282D557}" type="presOf" srcId="{288944B5-D10E-48B4-9A10-5C1B5DCCB01E}" destId="{6561FA32-461A-4B44-9EE4-43B15C2E5CE8}" srcOrd="0" destOrd="0" presId="urn:microsoft.com/office/officeart/2005/8/layout/radial5"/>
    <dgm:cxn modelId="{93CA4B79-3993-4BA8-AA9F-905277D0B5A9}" type="presOf" srcId="{B8D51FDA-6E8A-46F1-B402-9A8783488248}" destId="{19400138-DFA2-4403-8E49-A974EC52BFF3}" srcOrd="0" destOrd="0" presId="urn:microsoft.com/office/officeart/2005/8/layout/radial5"/>
    <dgm:cxn modelId="{E9FEC216-79D9-458A-B501-5DF8018B10D2}" srcId="{48E1B7EB-CE20-4B27-8D83-EA1065E91AF4}" destId="{288944B5-D10E-48B4-9A10-5C1B5DCCB01E}" srcOrd="3" destOrd="0" parTransId="{3B4D5EAD-370D-410F-ACDB-E1F488D58C53}" sibTransId="{DDA18D02-C5FC-4E14-840A-05D338D921A2}"/>
    <dgm:cxn modelId="{061B8F84-2781-4D46-998B-51D452CB2EAF}" type="presOf" srcId="{58A799AC-DE3E-4219-9B81-3EB986A0B459}" destId="{12317C5C-0F8B-423A-B786-B5505E25EF76}" srcOrd="1" destOrd="0" presId="urn:microsoft.com/office/officeart/2005/8/layout/radial5"/>
    <dgm:cxn modelId="{26AA086A-9090-44CD-AA3A-630B675EEFF3}" type="presOf" srcId="{58A799AC-DE3E-4219-9B81-3EB986A0B459}" destId="{545B382A-95E5-43B0-AE05-502336B5754C}" srcOrd="0" destOrd="0" presId="urn:microsoft.com/office/officeart/2005/8/layout/radial5"/>
    <dgm:cxn modelId="{228145BC-8FF1-4649-A2C3-C368A65D9C19}" type="presOf" srcId="{E71A73CC-F2A3-4DB5-9604-01C5F4AEAA3D}" destId="{89965717-FEA1-4670-9A9D-A28352EAE617}" srcOrd="1" destOrd="0" presId="urn:microsoft.com/office/officeart/2005/8/layout/radial5"/>
    <dgm:cxn modelId="{5A70945B-49FE-4DDE-83F4-19ED8CD12AEF}" type="presOf" srcId="{3B4D5EAD-370D-410F-ACDB-E1F488D58C53}" destId="{DD172277-673E-4FF7-8D27-8E552A1A0DAB}" srcOrd="1" destOrd="0" presId="urn:microsoft.com/office/officeart/2005/8/layout/radial5"/>
    <dgm:cxn modelId="{BE5F915E-DA1F-497E-94B7-066304E0852E}" srcId="{48E1B7EB-CE20-4B27-8D83-EA1065E91AF4}" destId="{88F5624A-7DC0-43A9-B819-38E7B7A096E0}" srcOrd="2" destOrd="0" parTransId="{E71A73CC-F2A3-4DB5-9604-01C5F4AEAA3D}" sibTransId="{660BA026-C961-4413-9225-8726A1D0EDD6}"/>
    <dgm:cxn modelId="{C4CB156B-DDB7-40E0-A6C8-89273110BD66}" type="presOf" srcId="{CDC993B0-F9AF-4BAC-B1D3-A8E81181BF71}" destId="{4A6EAE80-4812-42AB-B08A-B0F29160BAEC}" srcOrd="0" destOrd="0" presId="urn:microsoft.com/office/officeart/2005/8/layout/radial5"/>
    <dgm:cxn modelId="{0E0402F9-2F86-4F5D-BB43-85CE4AB2D384}" type="presParOf" srcId="{19400138-DFA2-4403-8E49-A974EC52BFF3}" destId="{2B63EFBD-C094-4B16-86B5-685094C4E0E2}" srcOrd="0" destOrd="0" presId="urn:microsoft.com/office/officeart/2005/8/layout/radial5"/>
    <dgm:cxn modelId="{237A49DE-4849-43A8-9064-22806A60A106}" type="presParOf" srcId="{19400138-DFA2-4403-8E49-A974EC52BFF3}" destId="{545B382A-95E5-43B0-AE05-502336B5754C}" srcOrd="1" destOrd="0" presId="urn:microsoft.com/office/officeart/2005/8/layout/radial5"/>
    <dgm:cxn modelId="{AC381CEC-D541-4446-AF28-56581010CD17}" type="presParOf" srcId="{545B382A-95E5-43B0-AE05-502336B5754C}" destId="{12317C5C-0F8B-423A-B786-B5505E25EF76}" srcOrd="0" destOrd="0" presId="urn:microsoft.com/office/officeart/2005/8/layout/radial5"/>
    <dgm:cxn modelId="{085C4E6D-1A62-4D4E-9278-0FA869CBA0D0}" type="presParOf" srcId="{19400138-DFA2-4403-8E49-A974EC52BFF3}" destId="{4A6EAE80-4812-42AB-B08A-B0F29160BAEC}" srcOrd="2" destOrd="0" presId="urn:microsoft.com/office/officeart/2005/8/layout/radial5"/>
    <dgm:cxn modelId="{E30673E5-F4E4-4980-9B19-1A2C051289CD}" type="presParOf" srcId="{19400138-DFA2-4403-8E49-A974EC52BFF3}" destId="{3892FD77-68D2-448A-A300-E19673BD792C}" srcOrd="3" destOrd="0" presId="urn:microsoft.com/office/officeart/2005/8/layout/radial5"/>
    <dgm:cxn modelId="{3BB41202-D026-40D1-A8F0-F3A175521517}" type="presParOf" srcId="{3892FD77-68D2-448A-A300-E19673BD792C}" destId="{34BDD801-7842-437D-9DFD-905F9A6DCCDE}" srcOrd="0" destOrd="0" presId="urn:microsoft.com/office/officeart/2005/8/layout/radial5"/>
    <dgm:cxn modelId="{E86E97DB-8159-40F7-A03C-C1E00C79E27A}" type="presParOf" srcId="{19400138-DFA2-4403-8E49-A974EC52BFF3}" destId="{E9C9CD3B-8A9A-417F-9FDD-24923E821BF7}" srcOrd="4" destOrd="0" presId="urn:microsoft.com/office/officeart/2005/8/layout/radial5"/>
    <dgm:cxn modelId="{7B3C088E-1A61-4B3E-A3CE-1BBCF2E1943F}" type="presParOf" srcId="{19400138-DFA2-4403-8E49-A974EC52BFF3}" destId="{3CAD2552-22D1-4A14-A593-290B3826BA16}" srcOrd="5" destOrd="0" presId="urn:microsoft.com/office/officeart/2005/8/layout/radial5"/>
    <dgm:cxn modelId="{CD934B73-38AF-4F9B-9CB2-3C9232A4ED85}" type="presParOf" srcId="{3CAD2552-22D1-4A14-A593-290B3826BA16}" destId="{89965717-FEA1-4670-9A9D-A28352EAE617}" srcOrd="0" destOrd="0" presId="urn:microsoft.com/office/officeart/2005/8/layout/radial5"/>
    <dgm:cxn modelId="{693BC402-2861-4F2E-841F-EC90D43367C7}" type="presParOf" srcId="{19400138-DFA2-4403-8E49-A974EC52BFF3}" destId="{DE3F5A5B-16AA-4178-A042-1F685AF50809}" srcOrd="6" destOrd="0" presId="urn:microsoft.com/office/officeart/2005/8/layout/radial5"/>
    <dgm:cxn modelId="{6E3D4063-1C53-49CD-BC9F-690A0CC49D55}" type="presParOf" srcId="{19400138-DFA2-4403-8E49-A974EC52BFF3}" destId="{1F44B620-1C93-45EE-AD88-D9EC4682B7B3}" srcOrd="7" destOrd="0" presId="urn:microsoft.com/office/officeart/2005/8/layout/radial5"/>
    <dgm:cxn modelId="{98B152B9-CF15-4172-B926-49D78A330488}" type="presParOf" srcId="{1F44B620-1C93-45EE-AD88-D9EC4682B7B3}" destId="{DD172277-673E-4FF7-8D27-8E552A1A0DAB}" srcOrd="0" destOrd="0" presId="urn:microsoft.com/office/officeart/2005/8/layout/radial5"/>
    <dgm:cxn modelId="{2EE0AEA3-475B-4EFE-A251-A9C1720992EE}" type="presParOf" srcId="{19400138-DFA2-4403-8E49-A974EC52BFF3}" destId="{6561FA32-461A-4B44-9EE4-43B15C2E5CE8}" srcOrd="8" destOrd="0" presId="urn:microsoft.com/office/officeart/2005/8/layout/radial5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CD022-56A0-4D11-8183-DB85527D00E5}">
      <dsp:nvSpPr>
        <dsp:cNvPr id="0" name=""/>
        <dsp:cNvSpPr/>
      </dsp:nvSpPr>
      <dsp:spPr>
        <a:xfrm>
          <a:off x="746682" y="0"/>
          <a:ext cx="8462398" cy="6282558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6AFA22D-0B79-4465-9150-D4CC061DC605}">
      <dsp:nvSpPr>
        <dsp:cNvPr id="0" name=""/>
        <dsp:cNvSpPr/>
      </dsp:nvSpPr>
      <dsp:spPr>
        <a:xfrm>
          <a:off x="850" y="1884767"/>
          <a:ext cx="1363570" cy="25130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jednostavniji pristup resursima i inputima (okrupnjavanje resursa) / jednostavnije planiranje aktivnosti</a:t>
          </a:r>
          <a:endParaRPr lang="hr-HR" sz="1300" kern="1200" dirty="0"/>
        </a:p>
      </dsp:txBody>
      <dsp:txXfrm>
        <a:off x="67414" y="1951331"/>
        <a:ext cx="1230442" cy="2379895"/>
      </dsp:txXfrm>
    </dsp:sp>
    <dsp:sp modelId="{67488A83-303E-49AC-AEAC-80A74D969F43}">
      <dsp:nvSpPr>
        <dsp:cNvPr id="0" name=""/>
        <dsp:cNvSpPr/>
      </dsp:nvSpPr>
      <dsp:spPr>
        <a:xfrm>
          <a:off x="1432599" y="1884767"/>
          <a:ext cx="1363570" cy="25130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smtClean="0"/>
            <a:t>agregatna ponuda – objedinjavanje ponude većeg broja manjih proizvođača čime se olakšava prodaja poljoprivrednih proizvoda</a:t>
          </a:r>
          <a:endParaRPr lang="hr-HR" sz="1300" kern="1200"/>
        </a:p>
      </dsp:txBody>
      <dsp:txXfrm>
        <a:off x="1499163" y="1951331"/>
        <a:ext cx="1230442" cy="2379895"/>
      </dsp:txXfrm>
    </dsp:sp>
    <dsp:sp modelId="{7673D852-F43E-43C3-B717-036499225AA9}">
      <dsp:nvSpPr>
        <dsp:cNvPr id="0" name=""/>
        <dsp:cNvSpPr/>
      </dsp:nvSpPr>
      <dsp:spPr>
        <a:xfrm>
          <a:off x="2864347" y="1884767"/>
          <a:ext cx="1363570" cy="25130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smtClean="0"/>
            <a:t>zajednička nabava ulaznih sredstava (npr. repromaterijala i dr.) pod povoljnim tržišnim uvjetima</a:t>
          </a:r>
          <a:endParaRPr lang="hr-HR" sz="1300" kern="1200"/>
        </a:p>
      </dsp:txBody>
      <dsp:txXfrm>
        <a:off x="2930911" y="1951331"/>
        <a:ext cx="1230442" cy="2379895"/>
      </dsp:txXfrm>
    </dsp:sp>
    <dsp:sp modelId="{563DFC4C-FB8C-4F00-9696-B949D343AC57}">
      <dsp:nvSpPr>
        <dsp:cNvPr id="0" name=""/>
        <dsp:cNvSpPr/>
      </dsp:nvSpPr>
      <dsp:spPr>
        <a:xfrm>
          <a:off x="4296096" y="1884767"/>
          <a:ext cx="1363570" cy="25130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smanjenje administrativnih troškova (zajedničko upravljanje)</a:t>
          </a:r>
          <a:endParaRPr lang="hr-HR" sz="1300" kern="1200" dirty="0"/>
        </a:p>
      </dsp:txBody>
      <dsp:txXfrm>
        <a:off x="4362660" y="1951331"/>
        <a:ext cx="1230442" cy="2379895"/>
      </dsp:txXfrm>
    </dsp:sp>
    <dsp:sp modelId="{22EBE48F-605E-47EE-A864-3E24F573A7D1}">
      <dsp:nvSpPr>
        <dsp:cNvPr id="0" name=""/>
        <dsp:cNvSpPr/>
      </dsp:nvSpPr>
      <dsp:spPr>
        <a:xfrm>
          <a:off x="5727845" y="1884767"/>
          <a:ext cx="1363570" cy="25130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uvođenje novih tehnologija </a:t>
          </a:r>
          <a:endParaRPr lang="hr-HR" sz="1300" kern="1200" dirty="0"/>
        </a:p>
      </dsp:txBody>
      <dsp:txXfrm>
        <a:off x="5794409" y="1951331"/>
        <a:ext cx="1230442" cy="2379895"/>
      </dsp:txXfrm>
    </dsp:sp>
    <dsp:sp modelId="{D92B232E-A819-4178-BFE5-A2A80F4F6EFB}">
      <dsp:nvSpPr>
        <dsp:cNvPr id="0" name=""/>
        <dsp:cNvSpPr/>
      </dsp:nvSpPr>
      <dsp:spPr>
        <a:xfrm>
          <a:off x="7159593" y="1884767"/>
          <a:ext cx="1363570" cy="25130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smtClean="0"/>
            <a:t>zajednička promocija vlastitih proizvoda</a:t>
          </a:r>
          <a:endParaRPr lang="hr-HR" sz="1300" kern="1200"/>
        </a:p>
      </dsp:txBody>
      <dsp:txXfrm>
        <a:off x="7226157" y="1951331"/>
        <a:ext cx="1230442" cy="2379895"/>
      </dsp:txXfrm>
    </dsp:sp>
    <dsp:sp modelId="{1A648C4F-5831-42AA-8B57-95E67CE80FF8}">
      <dsp:nvSpPr>
        <dsp:cNvPr id="0" name=""/>
        <dsp:cNvSpPr/>
      </dsp:nvSpPr>
      <dsp:spPr>
        <a:xfrm>
          <a:off x="8591342" y="1884767"/>
          <a:ext cx="1363570" cy="25130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smtClean="0"/>
            <a:t>razmjena iskustava s drugim poljoprivrednim proizvođačima</a:t>
          </a:r>
          <a:endParaRPr lang="hr-HR" sz="1300" kern="1200"/>
        </a:p>
      </dsp:txBody>
      <dsp:txXfrm>
        <a:off x="8657906" y="1951331"/>
        <a:ext cx="1230442" cy="2379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45EE5-ED95-45A8-B857-E8B77D296DC4}">
      <dsp:nvSpPr>
        <dsp:cNvPr id="0" name=""/>
        <dsp:cNvSpPr/>
      </dsp:nvSpPr>
      <dsp:spPr>
        <a:xfrm>
          <a:off x="2746226" y="0"/>
          <a:ext cx="5943599" cy="594359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0387E5-A5FD-47B7-98FC-54B023D635FB}">
      <dsp:nvSpPr>
        <dsp:cNvPr id="0" name=""/>
        <dsp:cNvSpPr/>
      </dsp:nvSpPr>
      <dsp:spPr>
        <a:xfrm>
          <a:off x="3078202" y="3380643"/>
          <a:ext cx="5457469" cy="4535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UDRUŽENJE PROIZVOĐAČKIH ORGANIZACIJA</a:t>
          </a:r>
        </a:p>
      </dsp:txBody>
      <dsp:txXfrm>
        <a:off x="3100344" y="3402785"/>
        <a:ext cx="5413185" cy="409295"/>
      </dsp:txXfrm>
    </dsp:sp>
    <dsp:sp modelId="{26E4A374-FF44-4F2D-BCBE-790BFBA4AD48}">
      <dsp:nvSpPr>
        <dsp:cNvPr id="0" name=""/>
        <dsp:cNvSpPr/>
      </dsp:nvSpPr>
      <dsp:spPr>
        <a:xfrm>
          <a:off x="2404860" y="4220523"/>
          <a:ext cx="6887522" cy="12854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PROIZVOĐAČKA ORGANIZACIJA</a:t>
          </a:r>
        </a:p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r-HR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temeljna jedinica, udruženje primarnih proizvođača, </a:t>
          </a:r>
        </a:p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r-HR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horizontalan značaj u strukturi, reprezentativnost u sektoru</a:t>
          </a:r>
        </a:p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r-HR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profitabilne i tržišno orijentirane organizacije</a:t>
          </a:r>
        </a:p>
      </dsp:txBody>
      <dsp:txXfrm>
        <a:off x="2467608" y="4283271"/>
        <a:ext cx="6762026" cy="1159905"/>
      </dsp:txXfrm>
    </dsp:sp>
    <dsp:sp modelId="{0A3F1300-CC9D-4E6F-9FF9-21EA63E1C021}">
      <dsp:nvSpPr>
        <dsp:cNvPr id="0" name=""/>
        <dsp:cNvSpPr/>
      </dsp:nvSpPr>
      <dsp:spPr>
        <a:xfrm>
          <a:off x="3273455" y="922372"/>
          <a:ext cx="5122285" cy="22373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SEKTORSKE ORGANIZACIJE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vertikalan značaj u strukturi, organizacija koja je sačinjena od reprezentativnog broja proizvođačkih organizacija (u sektoru u kojem djeluju) te od zainteresiranih predstavnika prerađivača i predstavnika trgovine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 pravilu neprofitabilne i ne bave se proizvodnjom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Brinu o stabilnosti tržišta</a:t>
          </a:r>
        </a:p>
      </dsp:txBody>
      <dsp:txXfrm>
        <a:off x="3382673" y="1031590"/>
        <a:ext cx="4903849" cy="20189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3EFBD-C094-4B16-86B5-685094C4E0E2}">
      <dsp:nvSpPr>
        <dsp:cNvPr id="0" name=""/>
        <dsp:cNvSpPr/>
      </dsp:nvSpPr>
      <dsp:spPr>
        <a:xfrm>
          <a:off x="4997152" y="2058943"/>
          <a:ext cx="1797843" cy="17978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500" kern="1200" dirty="0" smtClean="0"/>
            <a:t>PO</a:t>
          </a:r>
          <a:endParaRPr lang="hr-HR" sz="6500" kern="1200" dirty="0"/>
        </a:p>
      </dsp:txBody>
      <dsp:txXfrm>
        <a:off x="5260440" y="2322231"/>
        <a:ext cx="1271267" cy="1271267"/>
      </dsp:txXfrm>
    </dsp:sp>
    <dsp:sp modelId="{545B382A-95E5-43B0-AE05-502336B5754C}">
      <dsp:nvSpPr>
        <dsp:cNvPr id="0" name=""/>
        <dsp:cNvSpPr/>
      </dsp:nvSpPr>
      <dsp:spPr>
        <a:xfrm rot="12477774">
          <a:off x="4018916" y="1630275"/>
          <a:ext cx="725261" cy="6112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500" kern="1200"/>
        </a:p>
      </dsp:txBody>
      <dsp:txXfrm rot="10800000">
        <a:off x="4191591" y="1795521"/>
        <a:ext cx="541881" cy="366760"/>
      </dsp:txXfrm>
    </dsp:sp>
    <dsp:sp modelId="{4A6EAE80-4812-42AB-B08A-B0F29160BAEC}">
      <dsp:nvSpPr>
        <dsp:cNvPr id="0" name=""/>
        <dsp:cNvSpPr/>
      </dsp:nvSpPr>
      <dsp:spPr>
        <a:xfrm>
          <a:off x="1355565" y="-10250"/>
          <a:ext cx="2712586" cy="25553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NACIONALNA STRATEGIJA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ZA ODRŽIVE OP PO U SEKTORU VIP</a:t>
          </a:r>
          <a:endParaRPr lang="hr-HR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2814" y="363975"/>
        <a:ext cx="1918088" cy="1806915"/>
      </dsp:txXfrm>
    </dsp:sp>
    <dsp:sp modelId="{3892FD77-68D2-448A-A300-E19673BD792C}">
      <dsp:nvSpPr>
        <dsp:cNvPr id="0" name=""/>
        <dsp:cNvSpPr/>
      </dsp:nvSpPr>
      <dsp:spPr>
        <a:xfrm rot="20246714">
          <a:off x="6868659" y="1847649"/>
          <a:ext cx="645359" cy="6112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500" kern="1200"/>
        </a:p>
      </dsp:txBody>
      <dsp:txXfrm>
        <a:off x="6875672" y="2005071"/>
        <a:ext cx="461979" cy="366760"/>
      </dsp:txXfrm>
    </dsp:sp>
    <dsp:sp modelId="{E9C9CD3B-8A9A-417F-9FDD-24923E821BF7}">
      <dsp:nvSpPr>
        <dsp:cNvPr id="0" name=""/>
        <dsp:cNvSpPr/>
      </dsp:nvSpPr>
      <dsp:spPr>
        <a:xfrm>
          <a:off x="7691218" y="0"/>
          <a:ext cx="3392890" cy="30153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MJERE PRR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PREDNOST</a:t>
          </a:r>
          <a:endParaRPr lang="hr-H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88095" y="441592"/>
        <a:ext cx="2399136" cy="2132195"/>
      </dsp:txXfrm>
    </dsp:sp>
    <dsp:sp modelId="{3CAD2552-22D1-4A14-A593-290B3826BA16}">
      <dsp:nvSpPr>
        <dsp:cNvPr id="0" name=""/>
        <dsp:cNvSpPr/>
      </dsp:nvSpPr>
      <dsp:spPr>
        <a:xfrm rot="1961774">
          <a:off x="6873600" y="3542361"/>
          <a:ext cx="818387" cy="6112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500" kern="1200"/>
        </a:p>
      </dsp:txBody>
      <dsp:txXfrm>
        <a:off x="6888129" y="3615084"/>
        <a:ext cx="635007" cy="366760"/>
      </dsp:txXfrm>
    </dsp:sp>
    <dsp:sp modelId="{DE3F5A5B-16AA-4178-A042-1F685AF50809}">
      <dsp:nvSpPr>
        <dsp:cNvPr id="0" name=""/>
        <dsp:cNvSpPr/>
      </dsp:nvSpPr>
      <dsp:spPr>
        <a:xfrm>
          <a:off x="7658731" y="3547082"/>
          <a:ext cx="3454035" cy="33015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SEKTORSKA ORGANIZACIJA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ORGANIZACIJA TRŽIŠTA</a:t>
          </a:r>
          <a:endParaRPr lang="hr-HR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64563" y="4030587"/>
        <a:ext cx="2442371" cy="2334568"/>
      </dsp:txXfrm>
    </dsp:sp>
    <dsp:sp modelId="{1F44B620-1C93-45EE-AD88-D9EC4682B7B3}">
      <dsp:nvSpPr>
        <dsp:cNvPr id="0" name=""/>
        <dsp:cNvSpPr/>
      </dsp:nvSpPr>
      <dsp:spPr>
        <a:xfrm rot="9266720">
          <a:off x="4119118" y="3327660"/>
          <a:ext cx="728719" cy="6112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500" kern="1200"/>
        </a:p>
      </dsp:txBody>
      <dsp:txXfrm rot="10800000">
        <a:off x="4293528" y="3410360"/>
        <a:ext cx="545339" cy="366760"/>
      </dsp:txXfrm>
    </dsp:sp>
    <dsp:sp modelId="{6561FA32-461A-4B44-9EE4-43B15C2E5CE8}">
      <dsp:nvSpPr>
        <dsp:cNvPr id="0" name=""/>
        <dsp:cNvSpPr/>
      </dsp:nvSpPr>
      <dsp:spPr>
        <a:xfrm>
          <a:off x="512826" y="3045932"/>
          <a:ext cx="3526308" cy="32857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NPOO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USPOSTAVA MREŽE LOGISTIČKE INFRASTRUKTURE ZA JAČANJE PROIZVODNO TRŽIŠNOG LANCA U SEKTORU VOĆA I POVRĆA</a:t>
          </a:r>
          <a:endParaRPr lang="hr-HR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9242" y="3527117"/>
        <a:ext cx="2493476" cy="2323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628C0-5479-47E2-B024-33AF4947E616}" type="datetimeFigureOut">
              <a:rPr lang="hr-HR" smtClean="0"/>
              <a:t>22.4.2022.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A8C33-8536-4AB4-8104-18659A8772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4519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DD07F-EB74-4CD1-9140-BA18A28DF02A}" type="datetimeFigureOut">
              <a:rPr lang="hr-HR" smtClean="0"/>
              <a:t>22.4.2022.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4B18E-8114-44FB-BCDD-02442775F1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4865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B4355-D147-4293-A30C-82C003EB6DAB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7965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31557-6399-4D25-AAA5-3C520ACFBE55}" type="slidenum">
              <a:rPr lang="hr-HR" smtClean="0"/>
              <a:t>18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84033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7367-D781-4A42-96B1-566A3EA622B7}" type="datetime1">
              <a:rPr lang="hr-HR" smtClean="0"/>
              <a:t>22.4.2022.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0AD8-1FB5-4BCC-BDA0-26E818FDD8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5471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6094-A102-4F6A-AE89-A7BEBC3A8311}" type="datetime1">
              <a:rPr lang="hr-HR" smtClean="0"/>
              <a:t>22.4.2022.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0AD8-1FB5-4BCC-BDA0-26E818FDD8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4576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B7CC0-7FFF-4C8F-9F7F-620776FBDB7E}" type="datetime1">
              <a:rPr lang="hr-HR" smtClean="0"/>
              <a:t>22.4.2022.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0AD8-1FB5-4BCC-BDA0-26E818FDD8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3267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6C17-2872-46A7-993F-128BE93CC9DF}" type="datetime1">
              <a:rPr lang="hr-HR" smtClean="0"/>
              <a:t>22.4.2022.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32215-9F16-484B-A25D-2BBA7365EF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4221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53C0-F51A-4230-B4D5-E7A47B60975D}" type="datetime1">
              <a:rPr lang="hr-HR" smtClean="0"/>
              <a:t>22.4.2022.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32215-9F16-484B-A25D-2BBA7365EF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3900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48EC-AD4D-4629-876C-2C75B7A8A6E3}" type="datetime1">
              <a:rPr lang="hr-HR" smtClean="0"/>
              <a:t>22.4.2022.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32215-9F16-484B-A25D-2BBA7365EF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1432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B7C0-20CF-484C-B79B-6878E191F95F}" type="datetime1">
              <a:rPr lang="hr-HR" smtClean="0"/>
              <a:t>22.4.2022.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32215-9F16-484B-A25D-2BBA7365EF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3287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C9CF-BB33-4D33-AA11-22BB93F458BC}" type="datetime1">
              <a:rPr lang="hr-HR" smtClean="0"/>
              <a:t>22.4.2022.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32215-9F16-484B-A25D-2BBA7365EF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3247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9E46-3E05-46A1-98EF-69EFFB471B89}" type="datetime1">
              <a:rPr lang="hr-HR" smtClean="0"/>
              <a:t>22.4.2022.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32215-9F16-484B-A25D-2BBA7365EF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3803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1A54-4E1A-4142-89A8-027705A443E0}" type="datetime1">
              <a:rPr lang="hr-HR" smtClean="0"/>
              <a:t>22.4.2022.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32215-9F16-484B-A25D-2BBA7365EF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6274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B734-03E3-4892-80CD-EB35C0DC56B3}" type="datetime1">
              <a:rPr lang="hr-HR" smtClean="0"/>
              <a:t>22.4.2022.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32215-9F16-484B-A25D-2BBA7365EF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154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EDF4B-247A-4347-BE0B-14B41786A9A7}" type="datetime1">
              <a:rPr lang="hr-HR" smtClean="0"/>
              <a:t>22.4.2022.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0AD8-1FB5-4BCC-BDA0-26E818FDD8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8310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8069-C8DB-441D-B54B-F41C46853092}" type="datetime1">
              <a:rPr lang="hr-HR" smtClean="0"/>
              <a:t>22.4.2022.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32215-9F16-484B-A25D-2BBA7365EF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1234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784F-AEF3-475A-87C6-1A89FF4C5EA0}" type="datetime1">
              <a:rPr lang="hr-HR" smtClean="0"/>
              <a:t>22.4.2022.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32215-9F16-484B-A25D-2BBA7365EF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2079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E9CA-E06B-47DB-B21E-C0A26A11C330}" type="datetime1">
              <a:rPr lang="hr-HR" smtClean="0"/>
              <a:t>22.4.2022.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32215-9F16-484B-A25D-2BBA7365EF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686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36DC-6A3C-4BA3-973F-44A1D4F5632E}" type="datetime1">
              <a:rPr lang="hr-HR" smtClean="0"/>
              <a:t>22.4.2022.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0AD8-1FB5-4BCC-BDA0-26E818FDD8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6288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A186-8603-45A6-9302-A13859D7E9F3}" type="datetime1">
              <a:rPr lang="hr-HR" smtClean="0"/>
              <a:t>22.4.2022.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0AD8-1FB5-4BCC-BDA0-26E818FDD8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4343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C7C-CCB7-43AF-B419-AF6C5BFB06E3}" type="datetime1">
              <a:rPr lang="hr-HR" smtClean="0"/>
              <a:t>22.4.2022.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0AD8-1FB5-4BCC-BDA0-26E818FDD8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836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FFA0-CA42-4F44-B2DE-C0F5301CF0F8}" type="datetime1">
              <a:rPr lang="hr-HR" smtClean="0"/>
              <a:t>22.4.2022.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0AD8-1FB5-4BCC-BDA0-26E818FDD8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420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9676-870D-4510-B242-9B1E79DE19C4}" type="datetime1">
              <a:rPr lang="hr-HR" smtClean="0"/>
              <a:t>22.4.2022.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0AD8-1FB5-4BCC-BDA0-26E818FDD8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679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0EDD-72E3-4F6A-8CB7-307353C1F965}" type="datetime1">
              <a:rPr lang="hr-HR" smtClean="0"/>
              <a:t>22.4.2022.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0AD8-1FB5-4BCC-BDA0-26E818FDD8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0974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8C40-54BF-4D62-B319-68E3BF3704E2}" type="datetime1">
              <a:rPr lang="hr-HR" smtClean="0"/>
              <a:t>22.4.2022.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0AD8-1FB5-4BCC-BDA0-26E818FDD8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3443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32F07-D783-40BC-8457-1FAA5A6C4148}" type="datetime1">
              <a:rPr lang="hr-HR" smtClean="0"/>
              <a:t>22.4.2022.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F0AD8-1FB5-4BCC-BDA0-26E818FDD8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27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8F8ED-C5CD-4DE0-8A8C-3D5FDB690C81}" type="datetime1">
              <a:rPr lang="hr-HR" smtClean="0"/>
              <a:t>22.4.2022.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32215-9F16-484B-A25D-2BBA7365EF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00513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718457"/>
            <a:ext cx="9144000" cy="2791506"/>
          </a:xfrm>
        </p:spPr>
        <p:txBody>
          <a:bodyPr/>
          <a:lstStyle/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2378391"/>
            <a:ext cx="9144000" cy="4375105"/>
          </a:xfrm>
        </p:spPr>
        <p:txBody>
          <a:bodyPr/>
          <a:lstStyle/>
          <a:p>
            <a:endParaRPr lang="hr-HR" dirty="0" smtClean="0"/>
          </a:p>
          <a:p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Proizvođačke organizacije  </a:t>
            </a:r>
            <a:endParaRPr lang="hr-H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</a:p>
          <a:p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pogodnosti </a:t>
            </a: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udruživanja, mogućnosti sufinanciranja</a:t>
            </a:r>
            <a:endParaRPr lang="hr-H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217" y="299492"/>
            <a:ext cx="5425303" cy="239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3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652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r-HR" sz="2000" b="1" dirty="0" smtClean="0"/>
              <a:t/>
            </a:r>
            <a:br>
              <a:rPr lang="hr-HR" sz="2000" b="1" dirty="0" smtClean="0"/>
            </a:b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VAŽNE INFORMACIJE ! </a:t>
            </a:r>
            <a:r>
              <a:rPr lang="hr-HR" sz="2000" dirty="0"/>
              <a:t/>
            </a:r>
            <a:br>
              <a:rPr lang="hr-HR" sz="2000" dirty="0"/>
            </a:b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565264"/>
            <a:ext cx="12192000" cy="62927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hr-H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ČLANOVI PROIZVOĐAČI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fizičke ili pravne osobe koje obavljaju </a:t>
            </a: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poljoprivrednu djelatnost u sektoru u kojem proizvođačka organizacija </a:t>
            </a:r>
          </a:p>
          <a:p>
            <a:pPr marL="0" indent="0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traži priznavanje, a čija su poljoprivredna gospodarstva registrirana u RH</a:t>
            </a:r>
          </a:p>
          <a:p>
            <a:pPr marL="0" indent="0">
              <a:buNone/>
            </a:pPr>
            <a:endParaRPr lang="hr-H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ČLANOVI NEPROIZVOĐAČI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fizičke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 pravne osobe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koje ne obavljaju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djelatnost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proizvodnje poljoprivrednih proizvoda u sektoru u kojem proizvođačka organizacija traži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priznavanje  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PRAVILA O STAVLJANJU NA TRŽIŠTE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putem računa proizvođačke organizacije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poštujući načela kratkih lanaca opskrbe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sektoru voća i povrća,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postotak proizvodnje stavljen na tržište </a:t>
            </a:r>
          </a:p>
          <a:p>
            <a:pPr marL="0" indent="0" fontAlgn="base"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bez posredovanja proizvođačke organizacije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iznosi najviše 25% 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evidenciju vode i proizvođačka organizacija i član proizvođač</a:t>
            </a:r>
          </a:p>
          <a:p>
            <a:pPr fontAlgn="base">
              <a:buFont typeface="Wingdings" panose="05000000000000000000" pitchFamily="2" charset="2"/>
              <a:buChar char="Ø"/>
            </a:pPr>
            <a:endParaRPr lang="hr-HR" dirty="0" smtClean="0"/>
          </a:p>
          <a:p>
            <a:pPr fontAlgn="base">
              <a:buFont typeface="Wingdings" panose="05000000000000000000" pitchFamily="2" charset="2"/>
              <a:buChar char="Ø"/>
            </a:pPr>
            <a:endParaRPr lang="hr-HR" dirty="0" smtClean="0"/>
          </a:p>
          <a:p>
            <a:pPr lvl="0"/>
            <a:endParaRPr lang="hr-HR" dirty="0" smtClean="0"/>
          </a:p>
          <a:p>
            <a:pPr marL="0" indent="0" fontAlgn="base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9452" y="0"/>
            <a:ext cx="2402547" cy="226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"/>
            <a:ext cx="12083143" cy="41054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MINIMALNI UVJETI ZA PRIZNAVANJE </a:t>
            </a:r>
            <a:r>
              <a:rPr lang="hr-HR" sz="2000" dirty="0"/>
              <a:t/>
            </a:r>
            <a:br>
              <a:rPr lang="hr-HR" sz="2000" dirty="0"/>
            </a:b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623454"/>
            <a:ext cx="12192000" cy="6234545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763072"/>
              </p:ext>
            </p:extLst>
          </p:nvPr>
        </p:nvGraphicFramePr>
        <p:xfrm>
          <a:off x="18661" y="279920"/>
          <a:ext cx="8827429" cy="650495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170575">
                  <a:extLst>
                    <a:ext uri="{9D8B030D-6E8A-4147-A177-3AD203B41FA5}">
                      <a16:colId xmlns:a16="http://schemas.microsoft.com/office/drawing/2014/main" xmlns="" val="2827553058"/>
                    </a:ext>
                  </a:extLst>
                </a:gridCol>
                <a:gridCol w="2967336">
                  <a:extLst>
                    <a:ext uri="{9D8B030D-6E8A-4147-A177-3AD203B41FA5}">
                      <a16:colId xmlns:a16="http://schemas.microsoft.com/office/drawing/2014/main" xmlns="" val="428325472"/>
                    </a:ext>
                  </a:extLst>
                </a:gridCol>
                <a:gridCol w="1689518">
                  <a:extLst>
                    <a:ext uri="{9D8B030D-6E8A-4147-A177-3AD203B41FA5}">
                      <a16:colId xmlns:a16="http://schemas.microsoft.com/office/drawing/2014/main" xmlns="" val="480480608"/>
                    </a:ext>
                  </a:extLst>
                </a:gridCol>
              </a:tblGrid>
              <a:tr h="999617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sektor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minimalna vrijednost utržive proizvodnje</a:t>
                      </a:r>
                      <a:br>
                        <a:rPr lang="hr-HR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/HRK*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minimalni broj članova proizvođača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extLst>
                  <a:ext uri="{0D108BD9-81ED-4DB2-BD59-A6C34878D82A}">
                    <a16:rowId xmlns:a16="http://schemas.microsoft.com/office/drawing/2014/main" xmlns="" val="449499427"/>
                  </a:ext>
                </a:extLst>
              </a:tr>
              <a:tr h="24990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 i konoplja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3.000.000,00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hr-HR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extLst>
                  <a:ext uri="{0D108BD9-81ED-4DB2-BD59-A6C34878D82A}">
                    <a16:rowId xmlns:a16="http://schemas.microsoft.com/office/drawing/2014/main" xmlns="" val="469247932"/>
                  </a:ext>
                </a:extLst>
              </a:tr>
              <a:tr h="24990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krmno bilje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3.000.000,00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hr-HR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extLst>
                  <a:ext uri="{0D108BD9-81ED-4DB2-BD59-A6C34878D82A}">
                    <a16:rowId xmlns:a16="http://schemas.microsoft.com/office/drawing/2014/main" xmlns="" val="2269556273"/>
                  </a:ext>
                </a:extLst>
              </a:tr>
              <a:tr h="24990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maslinovo ulje i masline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3.000.000,00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hr-HR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extLst>
                  <a:ext uri="{0D108BD9-81ED-4DB2-BD59-A6C34878D82A}">
                    <a16:rowId xmlns:a16="http://schemas.microsoft.com/office/drawing/2014/main" xmlns="" val="689874000"/>
                  </a:ext>
                </a:extLst>
              </a:tr>
              <a:tr h="24990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vino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3.000.000,00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hr-HR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extLst>
                  <a:ext uri="{0D108BD9-81ED-4DB2-BD59-A6C34878D82A}">
                    <a16:rowId xmlns:a16="http://schemas.microsoft.com/office/drawing/2014/main" xmlns="" val="1785233974"/>
                  </a:ext>
                </a:extLst>
              </a:tr>
              <a:tr h="24990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pčelarski proizvodi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2.000.000,00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hr-HR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extLst>
                  <a:ext uri="{0D108BD9-81ED-4DB2-BD59-A6C34878D82A}">
                    <a16:rowId xmlns:a16="http://schemas.microsoft.com/office/drawing/2014/main" xmlns="" val="392698231"/>
                  </a:ext>
                </a:extLst>
              </a:tr>
              <a:tr h="24990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ovčetina i kozletina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2.000.000,00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hr-HR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extLst>
                  <a:ext uri="{0D108BD9-81ED-4DB2-BD59-A6C34878D82A}">
                    <a16:rowId xmlns:a16="http://schemas.microsoft.com/office/drawing/2014/main" xmlns="" val="1976617551"/>
                  </a:ext>
                </a:extLst>
              </a:tr>
              <a:tr h="24990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žitarice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3.000.000,00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extLst>
                  <a:ext uri="{0D108BD9-81ED-4DB2-BD59-A6C34878D82A}">
                    <a16:rowId xmlns:a16="http://schemas.microsoft.com/office/drawing/2014/main" xmlns="" val="691312123"/>
                  </a:ext>
                </a:extLst>
              </a:tr>
              <a:tr h="24990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meso peradi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3.000.000,00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hr-HR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extLst>
                  <a:ext uri="{0D108BD9-81ED-4DB2-BD59-A6C34878D82A}">
                    <a16:rowId xmlns:a16="http://schemas.microsoft.com/office/drawing/2014/main" xmlns="" val="913420804"/>
                  </a:ext>
                </a:extLst>
              </a:tr>
              <a:tr h="24990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drugi proizvodi**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3.000.000,00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hr-HR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extLst>
                  <a:ext uri="{0D108BD9-81ED-4DB2-BD59-A6C34878D82A}">
                    <a16:rowId xmlns:a16="http://schemas.microsoft.com/office/drawing/2014/main" xmlns="" val="3098702543"/>
                  </a:ext>
                </a:extLst>
              </a:tr>
              <a:tr h="624762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živo drveće i druge biljke, lukovice, korijenje i sl., rezano cvijeće i ukrasno lišće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3.000.000,00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hr-HR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extLst>
                  <a:ext uri="{0D108BD9-81ED-4DB2-BD59-A6C34878D82A}">
                    <a16:rowId xmlns:a16="http://schemas.microsoft.com/office/drawing/2014/main" xmlns="" val="3787896939"/>
                  </a:ext>
                </a:extLst>
              </a:tr>
              <a:tr h="24990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proizvodi ostalih sektora***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3.000.000,00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hr-HR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extLst>
                  <a:ext uri="{0D108BD9-81ED-4DB2-BD59-A6C34878D82A}">
                    <a16:rowId xmlns:a16="http://schemas.microsoft.com/office/drawing/2014/main" xmlns="" val="366672050"/>
                  </a:ext>
                </a:extLst>
              </a:tr>
              <a:tr h="24990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duhan</a:t>
                      </a:r>
                      <a:endParaRPr lang="hr-HR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3.000.000,00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hr-HR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extLst>
                  <a:ext uri="{0D108BD9-81ED-4DB2-BD59-A6C34878D82A}">
                    <a16:rowId xmlns:a16="http://schemas.microsoft.com/office/drawing/2014/main" xmlns="" val="264641791"/>
                  </a:ext>
                </a:extLst>
              </a:tr>
              <a:tr h="38031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voće i 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povrće     </a:t>
                      </a:r>
                      <a:r>
                        <a:rPr lang="hr-HR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KUMULATIV</a:t>
                      </a:r>
                      <a:endParaRPr lang="hr-H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3.000.000,00</a:t>
                      </a:r>
                      <a:endParaRPr lang="hr-H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hr-H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extLst>
                  <a:ext uri="{0D108BD9-81ED-4DB2-BD59-A6C34878D82A}">
                    <a16:rowId xmlns:a16="http://schemas.microsoft.com/office/drawing/2014/main" xmlns="" val="3411521216"/>
                  </a:ext>
                </a:extLst>
              </a:tr>
              <a:tr h="24990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jaja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2.000.000,00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extLst>
                  <a:ext uri="{0D108BD9-81ED-4DB2-BD59-A6C34878D82A}">
                    <a16:rowId xmlns:a16="http://schemas.microsoft.com/office/drawing/2014/main" xmlns="" val="2898729782"/>
                  </a:ext>
                </a:extLst>
              </a:tr>
              <a:tr h="24990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govedina i teletina</a:t>
                      </a:r>
                      <a:endParaRPr lang="hr-H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3.000.000,00</a:t>
                      </a:r>
                      <a:endParaRPr lang="hr-H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hr-H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extLst>
                  <a:ext uri="{0D108BD9-81ED-4DB2-BD59-A6C34878D82A}">
                    <a16:rowId xmlns:a16="http://schemas.microsoft.com/office/drawing/2014/main" xmlns="" val="610393313"/>
                  </a:ext>
                </a:extLst>
              </a:tr>
              <a:tr h="24990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šećer</a:t>
                      </a:r>
                      <a:endParaRPr lang="hr-HR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3.000.000,00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extLst>
                  <a:ext uri="{0D108BD9-81ED-4DB2-BD59-A6C34878D82A}">
                    <a16:rowId xmlns:a16="http://schemas.microsoft.com/office/drawing/2014/main" xmlns="" val="2770980342"/>
                  </a:ext>
                </a:extLst>
              </a:tr>
              <a:tr h="314368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mlijeko i mliječni proizvodi</a:t>
                      </a:r>
                      <a:endParaRPr lang="hr-HR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2.000.000,00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extLst>
                  <a:ext uri="{0D108BD9-81ED-4DB2-BD59-A6C34878D82A}">
                    <a16:rowId xmlns:a16="http://schemas.microsoft.com/office/drawing/2014/main" xmlns="" val="702215517"/>
                  </a:ext>
                </a:extLst>
              </a:tr>
              <a:tr h="437333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prerađeni proizvodi od voća i povrća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3.000.000,00</a:t>
                      </a:r>
                      <a:endParaRPr lang="hr-HR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extLst>
                  <a:ext uri="{0D108BD9-81ED-4DB2-BD59-A6C34878D82A}">
                    <a16:rowId xmlns:a16="http://schemas.microsoft.com/office/drawing/2014/main" xmlns="" val="2673510074"/>
                  </a:ext>
                </a:extLst>
              </a:tr>
              <a:tr h="24990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svinjetina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3.000.000,00</a:t>
                      </a:r>
                      <a:endParaRPr lang="hr-HR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83" marR="43083" marT="21541" marB="21541" anchor="ctr"/>
                </a:tc>
                <a:extLst>
                  <a:ext uri="{0D108BD9-81ED-4DB2-BD59-A6C34878D82A}">
                    <a16:rowId xmlns:a16="http://schemas.microsoft.com/office/drawing/2014/main" xmlns="" val="95302284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02150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800" b="0" i="0" u="none" strike="noStrike" cap="none" normalizeH="0" baseline="0" smtClean="0">
                <a:ln>
                  <a:noFill/>
                </a:ln>
                <a:solidFill>
                  <a:srgbClr val="231F20"/>
                </a:solidFill>
                <a:effectLst/>
                <a:latin typeface="Minion Pro Cond"/>
              </a:rPr>
              <a:t/>
            </a:r>
            <a:br>
              <a:rPr kumimoji="0" lang="sr-Latn-RS" altLang="sr-Latn-RS" sz="800" b="0" i="0" u="none" strike="noStrike" cap="none" normalizeH="0" baseline="0" smtClean="0">
                <a:ln>
                  <a:noFill/>
                </a:ln>
                <a:solidFill>
                  <a:srgbClr val="231F20"/>
                </a:solidFill>
                <a:effectLst/>
                <a:latin typeface="Minion Pro Cond"/>
              </a:rPr>
            </a:br>
            <a:endParaRPr kumimoji="0" lang="sr-Latn-RS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3752" y="774555"/>
            <a:ext cx="2388795" cy="210213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959" y="4046365"/>
            <a:ext cx="2072379" cy="207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2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1845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OBLICI UDRUŽENJA, NJIHOVE KARAKTERISTIKE I ULOGE NA TRŽIŠTU</a:t>
            </a:r>
            <a:endParaRPr lang="hr-HR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450456"/>
              </p:ext>
            </p:extLst>
          </p:nvPr>
        </p:nvGraphicFramePr>
        <p:xfrm>
          <a:off x="0" y="914400"/>
          <a:ext cx="12192000" cy="5943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117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1343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NADLEŽNA TIJELA </a:t>
            </a:r>
          </a:p>
        </p:txBody>
      </p:sp>
      <p:pic>
        <p:nvPicPr>
          <p:cNvPr id="5" name="Rezervirano mjesto sadržaja 6">
            <a:extLst>
              <a:ext uri="{FF2B5EF4-FFF2-40B4-BE49-F238E27FC236}">
                <a16:creationId xmlns:a16="http://schemas.microsoft.com/office/drawing/2014/main" xmlns="" id="{E9D0338F-BBFD-49BE-8A76-F82C1AF17C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286" y="1389765"/>
            <a:ext cx="2516854" cy="125360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473BB76-69C8-41F3-A965-7628D5E001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80" y="3041603"/>
            <a:ext cx="1679201" cy="112441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2EC6052-CC16-471D-90C4-A04074D71F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33" y="4492921"/>
            <a:ext cx="1779163" cy="1253606"/>
          </a:xfrm>
          <a:prstGeom prst="rect">
            <a:avLst/>
          </a:prstGeom>
        </p:spPr>
      </p:pic>
      <p:sp>
        <p:nvSpPr>
          <p:cNvPr id="8" name="Rezervirano mjesto sadržaja 5">
            <a:extLst>
              <a:ext uri="{FF2B5EF4-FFF2-40B4-BE49-F238E27FC236}">
                <a16:creationId xmlns:a16="http://schemas.microsoft.com/office/drawing/2014/main" xmlns="" id="{3322C055-02D0-4D99-A782-766AE316B6E2}"/>
              </a:ext>
            </a:extLst>
          </p:cNvPr>
          <p:cNvSpPr txBox="1">
            <a:spLocks/>
          </p:cNvSpPr>
          <p:nvPr/>
        </p:nvSpPr>
        <p:spPr>
          <a:xfrm>
            <a:off x="5917213" y="1350111"/>
            <a:ext cx="4103113" cy="483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  <a:defRPr/>
            </a:pPr>
            <a:endParaRPr lang="hr-HR" sz="16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l">
              <a:spcBef>
                <a:spcPts val="0"/>
              </a:spcBef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  <a:defRPr/>
            </a:pPr>
            <a:r>
              <a:rPr lang="hr-HR" sz="160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  <a:cs typeface="Arial" pitchFamily="34" charset="0"/>
              </a:rPr>
              <a:t>priznavanje proizvođačkih</a:t>
            </a:r>
          </a:p>
          <a:p>
            <a:pPr marL="0" indent="0" algn="l">
              <a:spcBef>
                <a:spcPts val="0"/>
              </a:spcBef>
              <a:buClr>
                <a:srgbClr val="92D050"/>
              </a:buClr>
              <a:buSzPct val="50000"/>
              <a:buNone/>
              <a:defRPr/>
            </a:pPr>
            <a:r>
              <a:rPr lang="hr-HR" sz="160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  <a:cs typeface="Arial" pitchFamily="34" charset="0"/>
              </a:rPr>
              <a:t>        organizacija</a:t>
            </a:r>
          </a:p>
          <a:p>
            <a:pPr algn="l">
              <a:spcBef>
                <a:spcPts val="0"/>
              </a:spcBef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  <a:defRPr/>
            </a:pPr>
            <a:r>
              <a:rPr lang="hr-HR" sz="160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  <a:cs typeface="Arial" pitchFamily="34" charset="0"/>
              </a:rPr>
              <a:t>odobravanje poslovnog plana/operativnog programa</a:t>
            </a:r>
          </a:p>
          <a:p>
            <a:pPr marL="0" indent="0">
              <a:buNone/>
              <a:defRPr/>
            </a:pPr>
            <a:endParaRPr lang="hr-HR" dirty="0">
              <a:solidFill>
                <a:sysClr val="windowText" lastClr="000000"/>
              </a:solidFill>
              <a:latin typeface="Calibri"/>
            </a:endParaRPr>
          </a:p>
          <a:p>
            <a:pPr marL="0" indent="0">
              <a:buNone/>
              <a:defRPr/>
            </a:pPr>
            <a:endParaRPr lang="hr-HR" dirty="0">
              <a:solidFill>
                <a:sysClr val="windowText" lastClr="000000"/>
              </a:solidFill>
              <a:latin typeface="Calibri"/>
            </a:endParaRPr>
          </a:p>
          <a:p>
            <a:pPr algn="l">
              <a:spcBef>
                <a:spcPts val="0"/>
              </a:spcBef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  <a:defRPr/>
            </a:pPr>
            <a:r>
              <a:rPr lang="hr-HR" sz="160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  <a:cs typeface="Arial" pitchFamily="34" charset="0"/>
              </a:rPr>
              <a:t>inspekcijski nadzor</a:t>
            </a:r>
          </a:p>
          <a:p>
            <a:pPr algn="l">
              <a:spcBef>
                <a:spcPts val="0"/>
              </a:spcBef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  <a:defRPr/>
            </a:pPr>
            <a:endParaRPr lang="hr-HR" sz="16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l">
              <a:spcBef>
                <a:spcPts val="0"/>
              </a:spcBef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  <a:defRPr/>
            </a:pPr>
            <a:endParaRPr lang="hr-HR" sz="16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 algn="l">
              <a:spcBef>
                <a:spcPts val="0"/>
              </a:spcBef>
              <a:buClr>
                <a:srgbClr val="92D050"/>
              </a:buClr>
              <a:buSzPct val="50000"/>
              <a:buNone/>
              <a:defRPr/>
            </a:pPr>
            <a:endParaRPr lang="hr-HR" sz="16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l">
              <a:spcBef>
                <a:spcPts val="0"/>
              </a:spcBef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  <a:defRPr/>
            </a:pPr>
            <a:r>
              <a:rPr lang="hr-HR" sz="160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  <a:cs typeface="Arial" pitchFamily="34" charset="0"/>
              </a:rPr>
              <a:t>administrativna kontrola</a:t>
            </a:r>
          </a:p>
          <a:p>
            <a:pPr algn="l">
              <a:spcBef>
                <a:spcPts val="0"/>
              </a:spcBef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  <a:defRPr/>
            </a:pPr>
            <a:r>
              <a:rPr lang="hr-HR" sz="160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  <a:cs typeface="Arial" pitchFamily="34" charset="0"/>
              </a:rPr>
              <a:t>kontrola na terenu</a:t>
            </a:r>
          </a:p>
          <a:p>
            <a:pPr algn="l">
              <a:spcBef>
                <a:spcPts val="0"/>
              </a:spcBef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  <a:defRPr/>
            </a:pPr>
            <a:r>
              <a:rPr lang="hr-HR" sz="160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mbria" panose="02040503050406030204" pitchFamily="18" charset="0"/>
                <a:cs typeface="Arial" pitchFamily="34" charset="0"/>
              </a:rPr>
              <a:t>isplata potpore</a:t>
            </a:r>
          </a:p>
          <a:p>
            <a:pPr algn="l">
              <a:spcBef>
                <a:spcPts val="0"/>
              </a:spcBef>
              <a:buClr>
                <a:srgbClr val="92D050"/>
              </a:buClr>
              <a:buSzPct val="50000"/>
              <a:buFont typeface="Wingdings" panose="05000000000000000000" pitchFamily="2" charset="2"/>
              <a:buChar char="§"/>
              <a:defRPr/>
            </a:pPr>
            <a:endParaRPr lang="hr-HR" sz="16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hr-HR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288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369332"/>
            <a:ext cx="12192000" cy="64886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Veći broj članova – veća koncentracija ponude proizvoda PO</a:t>
            </a:r>
          </a:p>
          <a:p>
            <a:pPr marL="0" indent="0">
              <a:buNone/>
            </a:pPr>
            <a:r>
              <a:rPr lang="hr-H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Jača pregovaračka pozicija – bolji uvjeti otkupa proizvoda PO</a:t>
            </a:r>
          </a:p>
          <a:p>
            <a:pPr marL="0" indent="0">
              <a:buNone/>
            </a:pPr>
            <a:r>
              <a:rPr lang="hr-H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Veći iznosi uplaćeni u fondove PO – veći iznos sufinanciranja od strane EK i DČ</a:t>
            </a:r>
          </a:p>
          <a:p>
            <a:pPr marL="0" indent="0">
              <a:buNone/>
            </a:pPr>
            <a:r>
              <a:rPr lang="hr-H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Poslovanje putem računa PO – uključen veći broj proizvođača iz sektora – smanjenje sivog tržišta</a:t>
            </a:r>
          </a:p>
          <a:p>
            <a:pPr marL="0" indent="0">
              <a:buNone/>
            </a:pPr>
            <a:endParaRPr lang="hr-HR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Materijalne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koristi za članove:</a:t>
            </a:r>
          </a:p>
          <a:p>
            <a:pPr lvl="0"/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uštede proizašle iz provedbe zajedničkih aktivnosti u pogledu snižavanja troškova 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poslovanja; </a:t>
            </a:r>
            <a:endParaRPr lang="hr-H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korištenje 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operativnih fondova proizvođačke organizacije u svrhu provedbe operativnih programa radi unaprjeđenja 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proizvodnje;</a:t>
            </a:r>
            <a:endParaRPr lang="hr-H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korištenje uzajamnih fondova proizvođačke organizacije u slučaju kriznih situacija i tržišnih 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poremećaja;</a:t>
            </a:r>
            <a:endParaRPr lang="hr-H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prednost prilikom javljanja na natječaje za mjere Programa ruralnog razvoja Republike 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Hrvatske</a:t>
            </a:r>
            <a:endParaRPr lang="hr-H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Nematerijalne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koristi za članove:</a:t>
            </a:r>
          </a:p>
          <a:p>
            <a:pPr lvl="0"/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smanjenje administrativnog opterećenja poljoprivrednog gospodarstva;</a:t>
            </a:r>
          </a:p>
          <a:p>
            <a:pPr lvl="0"/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sigurnost u plasmanu proizvoda kroz pisane ugovore o količinama i cijenama;</a:t>
            </a:r>
          </a:p>
          <a:p>
            <a:pPr lvl="0"/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održivost 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poslovanja, osobito u uvjetima nestabilnosti tržišta;</a:t>
            </a:r>
          </a:p>
          <a:p>
            <a:pPr lvl="0"/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mogućnost edukacije i razmjene iskustava dobrih proizvođačkih praksi;</a:t>
            </a:r>
          </a:p>
          <a:p>
            <a:pPr lvl="0"/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usvajanje vještina o održivom korištenju prirodnih resursa i klimatskim 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promjenama</a:t>
            </a:r>
            <a:endParaRPr lang="hr-H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hr-HR" dirty="0" smtClean="0"/>
          </a:p>
          <a:p>
            <a:pPr marL="0" indent="0" fontAlgn="base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2" name="Pravokutnik 1"/>
          <p:cNvSpPr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KORISTI OD UDRUŽIVANJA U PROIZVOĐAČKU ORGANIZACIJU 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2436" y="4125191"/>
            <a:ext cx="2983345" cy="223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2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685059"/>
            <a:ext cx="12192000" cy="617294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hr-H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Europski 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poljoprivredni fond za ruralni razvoj (EPFRR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fontAlgn="base">
              <a:buNone/>
            </a:pP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Uvjet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dodjelu potpore je odobren poslovni plan priznate proizvođačke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organizacije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Poslovni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odobrava Ministarstvo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poljoprivrede</a:t>
            </a:r>
          </a:p>
          <a:p>
            <a:pPr marL="0" indent="0">
              <a:buNone/>
            </a:pPr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Europski 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fond za jamstva u poljoprivredi (EFJP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pravni temelj za provedbu je 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Nacionalna strategija za održive operativne programe proizvođačkih organizacija u sektoru voća i povrća za razdoblje 2021. do 2023.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Uvjet za dodjelu potpore je odobren operativni program priznate proizvođačke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organizacije koji odobrava Ministarstvo poljoprivrede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-1" y="0"/>
            <a:ext cx="12305211" cy="68505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MOGUĆNOSTI SUFINANCIRANJA I FINANCIRANJA AKTIVNOSTI KOJE PROVODI PROIZVOĐAČKA ORGANIZACIJA</a:t>
            </a:r>
            <a:endParaRPr lang="hr-H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69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0"/>
            <a:ext cx="12192000" cy="48750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PROIZVOĐAČKE ORGANIZACIJE EU - STATISTIKA</a:t>
            </a:r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993" y="918924"/>
            <a:ext cx="8035400" cy="4054114"/>
          </a:xfrm>
        </p:spPr>
      </p:pic>
      <p:sp>
        <p:nvSpPr>
          <p:cNvPr id="13" name="Naslov 6"/>
          <p:cNvSpPr txBox="1">
            <a:spLocks/>
          </p:cNvSpPr>
          <p:nvPr/>
        </p:nvSpPr>
        <p:spPr>
          <a:xfrm>
            <a:off x="129487" y="4973038"/>
            <a:ext cx="8869906" cy="458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Izvor: ISAMM, ec.europa.eu</a:t>
            </a:r>
            <a:endParaRPr kumimoji="0" lang="hr-HR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413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623454"/>
            <a:ext cx="12192000" cy="6234545"/>
          </a:xfrm>
        </p:spPr>
        <p:txBody>
          <a:bodyPr>
            <a:normAutofit/>
          </a:bodyPr>
          <a:lstStyle/>
          <a:p>
            <a:endParaRPr lang="hr-HR" dirty="0"/>
          </a:p>
          <a:p>
            <a:r>
              <a:rPr lang="hr-HR" dirty="0" smtClean="0"/>
              <a:t>značajna </a:t>
            </a:r>
            <a:r>
              <a:rPr lang="hr-HR" dirty="0"/>
              <a:t>ulogu u ostvarivanju ciljeva poljoprivredne politike u sektoru voća i povrća imat će proizvođačke </a:t>
            </a:r>
            <a:r>
              <a:rPr lang="hr-HR" dirty="0" smtClean="0"/>
              <a:t>organizacije</a:t>
            </a:r>
          </a:p>
          <a:p>
            <a:r>
              <a:rPr lang="hr-HR" dirty="0"/>
              <a:t>Uredba o Strateškim planovima (Nacionalni strateški plan)</a:t>
            </a:r>
          </a:p>
          <a:p>
            <a:pPr>
              <a:buFontTx/>
              <a:buChar char="-"/>
            </a:pPr>
            <a:r>
              <a:rPr lang="hr-HR" dirty="0" smtClean="0"/>
              <a:t>provedba </a:t>
            </a:r>
            <a:r>
              <a:rPr lang="hr-HR" dirty="0"/>
              <a:t>različitih tipova sektorskih intervencija sa svrhom ostvarivanja </a:t>
            </a:r>
            <a:r>
              <a:rPr lang="hr-HR" dirty="0" smtClean="0"/>
              <a:t>ciljeva </a:t>
            </a:r>
            <a:r>
              <a:rPr lang="hr-HR" dirty="0"/>
              <a:t>u sektoru voća i povrća </a:t>
            </a:r>
            <a:r>
              <a:rPr lang="hr-HR" dirty="0" smtClean="0"/>
              <a:t>planira se provoditi </a:t>
            </a:r>
            <a:r>
              <a:rPr lang="hr-HR" dirty="0"/>
              <a:t>u okviru odobrenih </a:t>
            </a:r>
            <a:r>
              <a:rPr lang="hr-HR" dirty="0" smtClean="0"/>
              <a:t>operativnih </a:t>
            </a:r>
            <a:r>
              <a:rPr lang="hr-HR" dirty="0"/>
              <a:t>programa proizvođačkih </a:t>
            </a:r>
            <a:r>
              <a:rPr lang="hr-HR" dirty="0" smtClean="0"/>
              <a:t>organizacija </a:t>
            </a:r>
          </a:p>
          <a:p>
            <a:pPr>
              <a:buFontTx/>
              <a:buChar char="-"/>
            </a:pPr>
            <a:r>
              <a:rPr lang="hr-HR" dirty="0" smtClean="0"/>
              <a:t>Nacionalna strategija za održive operativne programe PO u sektoru </a:t>
            </a:r>
            <a:r>
              <a:rPr lang="hr-HR" dirty="0" err="1" smtClean="0"/>
              <a:t>ViP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   50% doprinos PO: 50% doprinos EU (4,1% VUP) + 80% od doprinosa PO</a:t>
            </a:r>
            <a:endParaRPr lang="hr-HR" dirty="0"/>
          </a:p>
          <a:p>
            <a:pPr marL="0" lvl="0" indent="0">
              <a:buNone/>
            </a:pPr>
            <a:endParaRPr lang="hr-HR" dirty="0" smtClean="0"/>
          </a:p>
        </p:txBody>
      </p:sp>
      <p:sp>
        <p:nvSpPr>
          <p:cNvPr id="2" name="Pravokutnik 1"/>
          <p:cNvSpPr/>
          <p:nvPr/>
        </p:nvSpPr>
        <p:spPr>
          <a:xfrm>
            <a:off x="0" y="0"/>
            <a:ext cx="12192000" cy="84183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NOVO PROGRAMSKO RAZDOBLJE ZPP-A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54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911177"/>
          </a:xfrm>
          <a:solidFill>
            <a:schemeClr val="accent1">
              <a:lumMod val="75000"/>
              <a:alpha val="97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hr-HR" sz="2800" b="1" dirty="0" smtClean="0">
                <a:solidFill>
                  <a:schemeClr val="bg1"/>
                </a:solidFill>
                <a:latin typeface="+mn-lt"/>
              </a:rPr>
              <a:t>NACIONALNI PLAN OPORAVKA I OTPORNOSTI</a:t>
            </a:r>
            <a:r>
              <a:rPr lang="hr-HR" sz="2800" b="1" dirty="0">
                <a:solidFill>
                  <a:schemeClr val="bg1"/>
                </a:solidFill>
                <a:latin typeface="+mn-lt"/>
              </a:rPr>
              <a:t/>
            </a:r>
            <a:br>
              <a:rPr lang="hr-HR" sz="2800" b="1" dirty="0">
                <a:solidFill>
                  <a:schemeClr val="bg1"/>
                </a:solidFill>
                <a:latin typeface="+mn-lt"/>
              </a:rPr>
            </a:br>
            <a:r>
              <a:rPr lang="hr-HR" sz="2800" b="1" dirty="0" smtClean="0">
                <a:solidFill>
                  <a:schemeClr val="bg1"/>
                </a:solidFill>
                <a:latin typeface="+mn-lt"/>
              </a:rPr>
              <a:t>C1.5 R1 Uspostava mreže logističke infrastrukture za jačanje proizvodno tržišnog lanca u sektoru voća i povrća</a:t>
            </a:r>
            <a:endParaRPr lang="hr-HR" sz="28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9" name="Tablica 8">
            <a:extLst>
              <a:ext uri="{FF2B5EF4-FFF2-40B4-BE49-F238E27FC236}">
                <a16:creationId xmlns:a16="http://schemas.microsoft.com/office/drawing/2014/main" xmlns="" id="{6A342674-3222-4181-8EE4-E95319493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785938"/>
              </p:ext>
            </p:extLst>
          </p:nvPr>
        </p:nvGraphicFramePr>
        <p:xfrm>
          <a:off x="0" y="2496066"/>
          <a:ext cx="12192000" cy="422623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04709">
                  <a:extLst>
                    <a:ext uri="{9D8B030D-6E8A-4147-A177-3AD203B41FA5}">
                      <a16:colId xmlns:a16="http://schemas.microsoft.com/office/drawing/2014/main" xmlns="" val="3923127188"/>
                    </a:ext>
                  </a:extLst>
                </a:gridCol>
                <a:gridCol w="6576494">
                  <a:extLst>
                    <a:ext uri="{9D8B030D-6E8A-4147-A177-3AD203B41FA5}">
                      <a16:colId xmlns:a16="http://schemas.microsoft.com/office/drawing/2014/main" xmlns="" val="1777526040"/>
                    </a:ext>
                  </a:extLst>
                </a:gridCol>
                <a:gridCol w="2177877">
                  <a:extLst>
                    <a:ext uri="{9D8B030D-6E8A-4147-A177-3AD203B41FA5}">
                      <a16:colId xmlns:a16="http://schemas.microsoft.com/office/drawing/2014/main" xmlns="" val="493150411"/>
                    </a:ext>
                  </a:extLst>
                </a:gridCol>
                <a:gridCol w="2332920">
                  <a:extLst>
                    <a:ext uri="{9D8B030D-6E8A-4147-A177-3AD203B41FA5}">
                      <a16:colId xmlns:a16="http://schemas.microsoft.com/office/drawing/2014/main" xmlns="" val="3055574603"/>
                    </a:ext>
                  </a:extLst>
                </a:gridCol>
              </a:tblGrid>
              <a:tr h="51772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600" b="1" dirty="0">
                          <a:solidFill>
                            <a:srgbClr val="002060"/>
                          </a:solidFill>
                          <a:effectLst/>
                        </a:rPr>
                        <a:t>Reforme i investicije</a:t>
                      </a:r>
                      <a:endParaRPr lang="hr-HR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600" b="1" dirty="0">
                          <a:solidFill>
                            <a:srgbClr val="002060"/>
                          </a:solidFill>
                          <a:effectLst/>
                        </a:rPr>
                        <a:t>Razdoblje provedbe</a:t>
                      </a:r>
                      <a:endParaRPr lang="hr-HR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600" b="1" dirty="0">
                          <a:solidFill>
                            <a:srgbClr val="002060"/>
                          </a:solidFill>
                          <a:effectLst/>
                        </a:rPr>
                        <a:t>Procijenjeni trošak (kn</a:t>
                      </a:r>
                      <a:r>
                        <a:rPr lang="hr-HR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hr-HR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4569174"/>
                  </a:ext>
                </a:extLst>
              </a:tr>
              <a:tr h="4412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002060"/>
                          </a:solidFill>
                          <a:effectLst/>
                        </a:rPr>
                        <a:t>C1.5. R1</a:t>
                      </a:r>
                      <a:endParaRPr lang="hr-HR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002060"/>
                          </a:solidFill>
                          <a:effectLst/>
                        </a:rPr>
                        <a:t>Uspostava mreže logističke infrastrukture za jačanje proizvodno tržišnog lanca u sektoru voća i </a:t>
                      </a:r>
                      <a:r>
                        <a:rPr lang="hr-HR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povrća</a:t>
                      </a:r>
                      <a:endParaRPr lang="hr-HR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7275156"/>
                  </a:ext>
                </a:extLst>
              </a:tr>
              <a:tr h="8942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002060"/>
                          </a:solidFill>
                          <a:effectLst/>
                        </a:rPr>
                        <a:t>C1.5. R1-I1</a:t>
                      </a:r>
                      <a:endParaRPr lang="hr-HR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002060"/>
                          </a:solidFill>
                          <a:effectLst/>
                        </a:rPr>
                        <a:t>Izgradnja i opremanje logističko distributivnih centara za voće i povrće </a:t>
                      </a:r>
                      <a:endParaRPr lang="hr-HR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rgbClr val="002060"/>
                          </a:solidFill>
                          <a:effectLst/>
                        </a:rPr>
                        <a:t>2021</a:t>
                      </a:r>
                      <a:r>
                        <a:rPr lang="hr-HR" sz="1600" dirty="0">
                          <a:solidFill>
                            <a:srgbClr val="002060"/>
                          </a:solidFill>
                          <a:effectLst/>
                        </a:rPr>
                        <a:t>. - </a:t>
                      </a:r>
                      <a:r>
                        <a:rPr lang="hr-HR" sz="1600" dirty="0" smtClean="0">
                          <a:solidFill>
                            <a:srgbClr val="002060"/>
                          </a:solidFill>
                          <a:effectLst/>
                        </a:rPr>
                        <a:t>2026</a:t>
                      </a:r>
                      <a:r>
                        <a:rPr lang="hr-HR" sz="1600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hr-HR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002060"/>
                          </a:solidFill>
                          <a:effectLst/>
                        </a:rPr>
                        <a:t>610.000.000</a:t>
                      </a:r>
                      <a:r>
                        <a:rPr lang="hr-HR" sz="1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hr-HR" sz="11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RRF - bespovratna sredstva</a:t>
                      </a:r>
                      <a:endParaRPr lang="hr-HR" sz="16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6536626"/>
                  </a:ext>
                </a:extLst>
              </a:tr>
              <a:tr h="5961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002060"/>
                          </a:solidFill>
                          <a:effectLst/>
                        </a:rPr>
                        <a:t>C1.5. R1-I1</a:t>
                      </a:r>
                      <a:endParaRPr lang="hr-HR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002060"/>
                          </a:solidFill>
                          <a:effectLst/>
                        </a:rPr>
                        <a:t>Izgradnja i opremanje logističko distributivnih centara za voće i povrće </a:t>
                      </a:r>
                      <a:endParaRPr lang="hr-HR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rgbClr val="002060"/>
                          </a:solidFill>
                          <a:effectLst/>
                        </a:rPr>
                        <a:t>2021</a:t>
                      </a:r>
                      <a:r>
                        <a:rPr lang="hr-HR" sz="1600" dirty="0">
                          <a:solidFill>
                            <a:srgbClr val="002060"/>
                          </a:solidFill>
                          <a:effectLst/>
                        </a:rPr>
                        <a:t>. - </a:t>
                      </a:r>
                      <a:r>
                        <a:rPr lang="hr-HR" sz="1600" dirty="0" smtClean="0">
                          <a:solidFill>
                            <a:srgbClr val="002060"/>
                          </a:solidFill>
                          <a:effectLst/>
                        </a:rPr>
                        <a:t>2026</a:t>
                      </a:r>
                      <a:r>
                        <a:rPr lang="hr-HR" sz="1600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hr-HR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122.000.000</a:t>
                      </a:r>
                      <a:r>
                        <a:rPr lang="hr-HR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hr-HR" sz="160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doprinos korisnika</a:t>
                      </a:r>
                      <a:endParaRPr lang="hr-HR" sz="16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1270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UKUPNO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732.000.000</a:t>
                      </a:r>
                      <a:endParaRPr lang="hr-HR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42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002060"/>
                          </a:solidFill>
                          <a:effectLst/>
                        </a:rPr>
                        <a:t>C1.5. R1-I2</a:t>
                      </a:r>
                      <a:endParaRPr lang="hr-HR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002060"/>
                          </a:solidFill>
                          <a:effectLst/>
                        </a:rPr>
                        <a:t>Jačanje položaja i prepoznatljivosti proizvođača u lancu opskrbe hranom</a:t>
                      </a:r>
                      <a:endParaRPr lang="hr-HR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rgbClr val="002060"/>
                          </a:solidFill>
                          <a:effectLst/>
                        </a:rPr>
                        <a:t>2023</a:t>
                      </a:r>
                      <a:r>
                        <a:rPr lang="hr-HR" sz="1600" dirty="0">
                          <a:solidFill>
                            <a:srgbClr val="002060"/>
                          </a:solidFill>
                          <a:effectLst/>
                        </a:rPr>
                        <a:t>. – </a:t>
                      </a:r>
                      <a:r>
                        <a:rPr lang="hr-HR" sz="1600" dirty="0" smtClean="0">
                          <a:solidFill>
                            <a:srgbClr val="002060"/>
                          </a:solidFill>
                          <a:effectLst/>
                        </a:rPr>
                        <a:t>2026</a:t>
                      </a:r>
                      <a:r>
                        <a:rPr lang="hr-HR" sz="1600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hr-HR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rgbClr val="002060"/>
                          </a:solidFill>
                          <a:effectLst/>
                        </a:rPr>
                        <a:t>6.000.000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RRF - bespovratna sredstva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1270">
                <a:tc gridSpan="3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SVEUKUPNO</a:t>
                      </a:r>
                      <a:endParaRPr lang="hr-HR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738.000.000</a:t>
                      </a:r>
                      <a:r>
                        <a:rPr lang="hr-HR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7680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755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0" y="748147"/>
            <a:ext cx="12192000" cy="730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Sufinancirat </a:t>
            </a:r>
            <a:r>
              <a:rPr lang="hr-H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će se projekti izgradnje i opremanja LDC-a:</a:t>
            </a:r>
            <a:endParaRPr lang="hr-HR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 3.000 do 12.000 tona skladišnog rashladnog prostora (režim hlađenja i dugotrajnog čuvanja) i tome pripadajuće logističke infrastrukture (</a:t>
            </a:r>
            <a:r>
              <a:rPr lang="hr-H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doradbeni</a:t>
            </a: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dio namijenjen prijemu proizvoda, čišćenju, pranju, sortiranju i pakiranju)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koji uključuju i primarnu preradu voća i povrća kako bi se iskoristili proizvodi nestandardizirane </a:t>
            </a: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kvalitete</a:t>
            </a:r>
            <a:endParaRPr lang="hr-H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koji uključuju obnovljive izvore energije (npr. ugrađene solarne panele)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koji uključuju digitalizaciju LDC-a (hardver i softver za ispunjavanje uvjeta </a:t>
            </a:r>
            <a:r>
              <a:rPr lang="hr-H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sljedivosti</a:t>
            </a: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proizvoda te označavanja konačnog proizvoda</a:t>
            </a: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hr-H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Uvjet za prihvatljivost projekata je PROIZVOĐAČKA ORGANIZACIJA koja može biti</a:t>
            </a:r>
            <a:r>
              <a:rPr lang="hr-HR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hr-HR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samostalni korisnik projekta (želi sama biti investitor odnosno može osigurati sufinanciranje</a:t>
            </a: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zajednički korisnik projekta u partnerskom odnosu sa JLP(R)S (županije, općine, gradovi) i drugim </a:t>
            </a: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poduzetnikom/poduzetnicima</a:t>
            </a:r>
            <a:endParaRPr lang="hr-H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zajednički korisnik projekta u partnerskom odnosu s poduzetnikom/poduzetnicima</a:t>
            </a: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hr-H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Zelena komponenta</a:t>
            </a:r>
            <a:r>
              <a:rPr lang="hr-H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r-H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energetski učinkovita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gradnja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korištenje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obnovljivih izvora energije (solarni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paneli)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mjere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sprečavanje nastanka otpada na gradilištu, smanjivanje količine otpada, ponovnu upotrebu,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recikliranje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suvremena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tehnologija skladištenja i čuvanja voća i povrća nakon berbe do pripreme za tržište (smanjenje gubitaka proizvoda te time i emisije stakleničkih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plinova)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primarna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prerada voća i povrća kako bi se iskoristili proizvodi nestandardizirane kvalitete te tako izbjeglo rasipanje (otpad) hrane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hr-HR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hr-HR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hr-H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Naslov 3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748144"/>
          </a:xfrm>
          <a:solidFill>
            <a:srgbClr val="0070C0">
              <a:alpha val="97000"/>
            </a:srgbClr>
          </a:solidFill>
        </p:spPr>
        <p:txBody>
          <a:bodyPr>
            <a:noAutofit/>
          </a:bodyPr>
          <a:lstStyle/>
          <a:p>
            <a:pPr algn="ctr"/>
            <a:r>
              <a:rPr lang="hr-HR" sz="2000" b="1" dirty="0" smtClean="0">
                <a:solidFill>
                  <a:schemeClr val="bg1"/>
                </a:solidFill>
                <a:latin typeface="+mn-lt"/>
              </a:rPr>
              <a:t>C1.5 R1 Uspostava mreže logističke infrastrukture za jačanje proizvodno tržišnog lanca u sektoru voća i povrća</a:t>
            </a:r>
            <a:endParaRPr lang="hr-HR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634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50945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hr-H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SADRŽAJ</a:t>
            </a:r>
            <a:endParaRPr lang="hr-H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0" y="458835"/>
            <a:ext cx="8556171" cy="6399165"/>
          </a:xfrm>
        </p:spPr>
        <p:txBody>
          <a:bodyPr>
            <a:normAutofit/>
          </a:bodyPr>
          <a:lstStyle/>
          <a:p>
            <a:endPara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SLABOSTI I PROBLEMI POLJOPRIVREDNE PROIZVODNJE</a:t>
            </a:r>
          </a:p>
          <a:p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UDRUŽIVANJE KAO ODGOVOR NA NEORGANIZIRANOST TRŽIŠTA</a:t>
            </a:r>
          </a:p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OPĆI I MINIMALNI UVJETI ZA STJECANJE STATUSA PROIZVOĐAČKE ORGANIZACIJE</a:t>
            </a:r>
          </a:p>
          <a:p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OBLICI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UDRUŽENJA, NJIHOVE KARAKTERISTIKE I ULOGE NA 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TRŽIŠTU</a:t>
            </a:r>
          </a:p>
          <a:p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PRAVNA OSNOVA ZA UDRUŽIVANJE</a:t>
            </a:r>
          </a:p>
          <a:p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KORISTI OD UDRUŽIVANJA U PROIZVOĐAČKU ORGANIZACIJU</a:t>
            </a:r>
          </a:p>
          <a:p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MOGUĆNOSTI SUFINANCIRANJA I FINANCIRANJA PROIZVOĐAČKIH ORGANIZACIJA</a:t>
            </a:r>
          </a:p>
          <a:p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ZNAČAJ I ULOGA PROIZVOĐAČKIH ORGANIZACIJA U NOVOM PROGRAMSKOM RAZDOBLJU ZPP-A</a:t>
            </a:r>
          </a:p>
          <a:p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NACIONALNI PLAN OPORAVKA I OTPORNOSTI / </a:t>
            </a:r>
            <a:r>
              <a:rPr lang="hr-H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REFORMSKE MJERE 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SEKTORU VOĆA I POVRĆA</a:t>
            </a:r>
          </a:p>
          <a:p>
            <a:pPr marL="0" indent="0">
              <a:buNone/>
            </a:pPr>
            <a:endPara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050" name="Picture 2" descr="Udružite se poljoprivrednici - još 20 dana otvoren natječaj z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80" y="2560319"/>
            <a:ext cx="3757205" cy="250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02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jagram 7"/>
          <p:cNvGraphicFramePr/>
          <p:nvPr>
            <p:extLst>
              <p:ext uri="{D42A27DB-BD31-4B8C-83A1-F6EECF244321}">
                <p14:modId xmlns:p14="http://schemas.microsoft.com/office/powerpoint/2010/main" val="3220935149"/>
              </p:ext>
            </p:extLst>
          </p:nvPr>
        </p:nvGraphicFramePr>
        <p:xfrm>
          <a:off x="0" y="9331"/>
          <a:ext cx="12192000" cy="6848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mtClean="0"/>
          </a:p>
          <a:p>
            <a:pPr lvl="0"/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96284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623454"/>
            <a:ext cx="12192000" cy="6234545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pic>
        <p:nvPicPr>
          <p:cNvPr id="1026" name="Picture 2" descr="https://poljoprivreda.gov.hr/userdocsimages/slike/Genericke/savjetodavna.jpg?width=366&amp;height=244&amp;mode=c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2" y="0"/>
            <a:ext cx="12162908" cy="810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1687483" y="3266902"/>
            <a:ext cx="6096000" cy="33927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KONTAKT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Ministarstvo poljoprivrede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Ulica grada Vukovara 78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10 000 Zagreb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PO.HR@mps.hr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+385 1 6106 724 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187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361" y="365760"/>
            <a:ext cx="11840559" cy="6244045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5" name="TekstniOkvir 4"/>
          <p:cNvSpPr txBox="1"/>
          <p:nvPr/>
        </p:nvSpPr>
        <p:spPr>
          <a:xfrm>
            <a:off x="3783920" y="5163255"/>
            <a:ext cx="4663440" cy="144655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4400" dirty="0" smtClean="0">
                <a:solidFill>
                  <a:schemeClr val="bg1"/>
                </a:solidFill>
              </a:rPr>
              <a:t>HVALA NA POZORNOSTI</a:t>
            </a:r>
            <a:endParaRPr lang="hr-HR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86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652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POLJOPRIVREDNA PROIZVODNJA - SLABOSTI</a:t>
            </a: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069993"/>
              </p:ext>
            </p:extLst>
          </p:nvPr>
        </p:nvGraphicFramePr>
        <p:xfrm>
          <a:off x="1" y="565264"/>
          <a:ext cx="12191998" cy="6536114"/>
        </p:xfrm>
        <a:graphic>
          <a:graphicData uri="http://schemas.openxmlformats.org/drawingml/2006/table">
            <a:tbl>
              <a:tblPr firstRow="1" firstCol="1" bandRow="1"/>
              <a:tblGrid>
                <a:gridCol w="4057450">
                  <a:extLst>
                    <a:ext uri="{9D8B030D-6E8A-4147-A177-3AD203B41FA5}">
                      <a16:colId xmlns:a16="http://schemas.microsoft.com/office/drawing/2014/main" xmlns="" val="225161336"/>
                    </a:ext>
                  </a:extLst>
                </a:gridCol>
                <a:gridCol w="4067274">
                  <a:extLst>
                    <a:ext uri="{9D8B030D-6E8A-4147-A177-3AD203B41FA5}">
                      <a16:colId xmlns:a16="http://schemas.microsoft.com/office/drawing/2014/main" xmlns="" val="2746410059"/>
                    </a:ext>
                  </a:extLst>
                </a:gridCol>
                <a:gridCol w="4067274">
                  <a:extLst>
                    <a:ext uri="{9D8B030D-6E8A-4147-A177-3AD203B41FA5}">
                      <a16:colId xmlns:a16="http://schemas.microsoft.com/office/drawing/2014/main" xmlns="" val="2660918827"/>
                    </a:ext>
                  </a:extLst>
                </a:gridCol>
              </a:tblGrid>
              <a:tr h="500184">
                <a:tc>
                  <a:txBody>
                    <a:bodyPr/>
                    <a:lstStyle/>
                    <a:p>
                      <a:pPr lvl="1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SLABOST </a:t>
                      </a:r>
                    </a:p>
                  </a:txBody>
                  <a:tcPr marL="53558" marR="53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INDIKATOR </a:t>
                      </a:r>
                    </a:p>
                  </a:txBody>
                  <a:tcPr marL="53558" marR="53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POSLJEDICA</a:t>
                      </a:r>
                    </a:p>
                  </a:txBody>
                  <a:tcPr marL="53558" marR="53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6696413"/>
                  </a:ext>
                </a:extLst>
              </a:tr>
              <a:tr h="2545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r-HR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VELIČINA</a:t>
                      </a:r>
                      <a:r>
                        <a:rPr lang="hr-HR" sz="1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POLJOPRIVREDNOG </a:t>
                      </a:r>
                      <a:r>
                        <a:rPr lang="hr-HR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GOSPODARSTVA</a:t>
                      </a:r>
                    </a:p>
                  </a:txBody>
                  <a:tcPr marL="53558" marR="53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veliki broj malih proizvođača (ispod 50.000 EUR), mali broj velikih proizvođača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dominantna </a:t>
                      </a: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PG</a:t>
                      </a:r>
                      <a:r>
                        <a:rPr lang="pl-PL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kategorije 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ispod 2 ha (39,11 %), </a:t>
                      </a:r>
                      <a:endParaRPr lang="hr-H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10 ha </a:t>
                      </a: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84,42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PG</a:t>
                      </a:r>
                      <a:endParaRPr lang="hr-H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rascjepkanost i udaljenost obradivih površina </a:t>
                      </a:r>
                      <a:r>
                        <a:rPr lang="hr-H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većine </a:t>
                      </a:r>
                      <a:r>
                        <a:rPr lang="hr-HR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proizvodnja u prosjeku na 9 katastarskih čestica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58" marR="53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r-HR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velike </a:t>
                      </a:r>
                      <a:r>
                        <a:rPr lang="hr-H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razlike u proizvodnji obzirom na </a:t>
                      </a:r>
                      <a:r>
                        <a:rPr lang="hr-HR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primijenjene tehnologije proizvodnje, </a:t>
                      </a:r>
                      <a:r>
                        <a:rPr lang="hr-H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količine i </a:t>
                      </a:r>
                      <a:r>
                        <a:rPr lang="hr-HR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kvalitetu proizvoda i </a:t>
                      </a:r>
                      <a:r>
                        <a:rPr lang="hr-H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ujednačenost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pitanje </a:t>
                      </a:r>
                      <a:r>
                        <a:rPr lang="hr-HR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gospodarske </a:t>
                      </a:r>
                      <a:r>
                        <a:rPr lang="hr-H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održivosti zbog nemogućnosti postizanja ekonomije obujma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558" marR="53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0017396"/>
                  </a:ext>
                </a:extLst>
              </a:tr>
              <a:tr h="701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SPECIJALIZIRANOST POLJOPRIVREDNE PROIZVODNJE NA </a:t>
                      </a:r>
                      <a:r>
                        <a:rPr lang="hr-HR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POLJOPRIVEDNIM</a:t>
                      </a:r>
                      <a:r>
                        <a:rPr lang="hr-HR" sz="1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GOSPODARSTVIMA</a:t>
                      </a:r>
                      <a:r>
                        <a:rPr lang="hr-HR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hr-H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58" marR="53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</a:t>
                      </a:r>
                      <a:r>
                        <a:rPr lang="hr-H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poljoprivrednih gospodarstava generira 37 % ukupne vrijednosti proizvedenih </a:t>
                      </a:r>
                      <a:r>
                        <a:rPr lang="hr-HR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dobara</a:t>
                      </a:r>
                      <a:endParaRPr lang="hr-H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58" marR="53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neekonomičnost</a:t>
                      </a:r>
                      <a:r>
                        <a:rPr lang="hr-HR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proizvodnje</a:t>
                      </a:r>
                      <a:endParaRPr lang="hr-H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58" marR="53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234660"/>
                  </a:ext>
                </a:extLst>
              </a:tr>
              <a:tr h="701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TEHNIČKA  UČINKOVITOST POLJOPRIVREDNIH GOSPODARSTAVA U HRVATSKOJ</a:t>
                      </a:r>
                    </a:p>
                  </a:txBody>
                  <a:tcPr marL="53558" marR="53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prosječno PG može </a:t>
                      </a:r>
                      <a:r>
                        <a:rPr lang="hr-H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proizvoditi istu količinu proizvoda sa 70 % manje inputa uz primjenu iste </a:t>
                      </a:r>
                      <a:r>
                        <a:rPr lang="hr-HR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tehnologije</a:t>
                      </a:r>
                      <a:endParaRPr lang="hr-H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58" marR="53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r-HR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hr-HR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prosjeku PG u RH su neučinkovita</a:t>
                      </a:r>
                      <a:endParaRPr lang="hr-H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58" marR="53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382026"/>
                  </a:ext>
                </a:extLst>
              </a:tr>
              <a:tr h="925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ŽIVOTNA DOB UPRAVITELJA NA POLJOPRIVREDNOM GOSPODARSTVU POVEZANA SA STUPNJEM EDUCIRANOSTI</a:t>
                      </a:r>
                    </a:p>
                  </a:txBody>
                  <a:tcPr marL="53558" marR="53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viša starosna dob, 89,1 % voditelja </a:t>
                      </a:r>
                      <a:r>
                        <a:rPr lang="hr-HR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PG posjeduje </a:t>
                      </a:r>
                      <a:r>
                        <a:rPr lang="hr-H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samo praktično </a:t>
                      </a:r>
                      <a:r>
                        <a:rPr lang="hr-HR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iskustvo, mlađi poljoprivrednici postižu veće razine tehničke učinkovitosti od starijih</a:t>
                      </a:r>
                    </a:p>
                  </a:txBody>
                  <a:tcPr marL="53558" marR="53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niža razine tehničke učinkovitosti PG-a</a:t>
                      </a:r>
                      <a:endParaRPr lang="hr-H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58" marR="53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9814899"/>
                  </a:ext>
                </a:extLst>
              </a:tr>
              <a:tr h="4678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NISKA RAZINA TEHNIČKO-TEHNOLOŠKE OPREMLJENOSTI</a:t>
                      </a:r>
                    </a:p>
                  </a:txBody>
                  <a:tcPr marL="53558" marR="53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niža produktivnost zemljišta i radne snage </a:t>
                      </a:r>
                    </a:p>
                  </a:txBody>
                  <a:tcPr marL="53558" marR="53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niži prinosi po </a:t>
                      </a:r>
                      <a:r>
                        <a:rPr lang="hr-HR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hektaru</a:t>
                      </a:r>
                      <a:r>
                        <a:rPr lang="hr-H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više radnika po jedinici proizvodnje</a:t>
                      </a:r>
                    </a:p>
                  </a:txBody>
                  <a:tcPr marL="53558" marR="53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1381958"/>
                  </a:ext>
                </a:extLst>
              </a:tr>
              <a:tr h="6941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OTEŽANO FINANCIRANJE</a:t>
                      </a:r>
                      <a:r>
                        <a:rPr lang="hr-HR" sz="1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PG-a</a:t>
                      </a:r>
                      <a:endParaRPr lang="hr-H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58" marR="53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nizak stupanj investicijskog potencijala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58" marR="53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nedovoljna razina investiranja u proizvodnju, zaostajanje u proizvodnji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58" marR="53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853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64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6526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AKTUALNI PROBLEMI PRIMARNE POLJOPRIVREDNE PROIZVODNJE</a:t>
            </a: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623454"/>
            <a:ext cx="12192000" cy="62345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b="1" dirty="0" smtClean="0"/>
              <a:t>GLAVNI PROBLEM PROIZVODNJE – visoki inputi / nedovoljno konkurentni outputi</a:t>
            </a:r>
          </a:p>
          <a:p>
            <a:pPr marL="0" indent="0">
              <a:buNone/>
            </a:pPr>
            <a:endParaRPr lang="hr-HR" b="1" dirty="0" smtClean="0"/>
          </a:p>
          <a:p>
            <a:pPr marL="0" indent="0">
              <a:buNone/>
            </a:pPr>
            <a:r>
              <a:rPr lang="hr-HR" b="1" dirty="0" smtClean="0"/>
              <a:t>Postizanje gospodarske održivosti </a:t>
            </a:r>
            <a:r>
              <a:rPr lang="hr-HR" dirty="0" smtClean="0"/>
              <a:t>- </a:t>
            </a:r>
            <a:r>
              <a:rPr lang="hr-HR" dirty="0"/>
              <a:t>nemogućnosti postizanja ekonomije </a:t>
            </a:r>
            <a:r>
              <a:rPr lang="hr-HR" dirty="0" smtClean="0"/>
              <a:t>obujma </a:t>
            </a:r>
          </a:p>
          <a:p>
            <a:pPr marL="0" indent="0">
              <a:buNone/>
            </a:pPr>
            <a:r>
              <a:rPr lang="hr-HR" dirty="0" smtClean="0"/>
              <a:t>(</a:t>
            </a:r>
            <a:r>
              <a:rPr lang="hr-HR" i="1" dirty="0" smtClean="0"/>
              <a:t>opadanje </a:t>
            </a:r>
            <a:r>
              <a:rPr lang="hr-HR" i="1" dirty="0"/>
              <a:t>jediničnih troškova ili prosječnih ukupnih troškova s </a:t>
            </a:r>
            <a:endParaRPr lang="hr-HR" i="1" dirty="0" smtClean="0"/>
          </a:p>
          <a:p>
            <a:pPr marL="0" indent="0">
              <a:buNone/>
            </a:pPr>
            <a:r>
              <a:rPr lang="hr-HR" i="1" dirty="0" smtClean="0"/>
              <a:t>porastom </a:t>
            </a:r>
            <a:r>
              <a:rPr lang="hr-HR" i="1" dirty="0"/>
              <a:t>obujma </a:t>
            </a:r>
            <a:r>
              <a:rPr lang="hr-HR" i="1" dirty="0" smtClean="0"/>
              <a:t>proizvodnje</a:t>
            </a:r>
            <a:r>
              <a:rPr lang="hr-HR" dirty="0" smtClean="0"/>
              <a:t>)</a:t>
            </a:r>
          </a:p>
          <a:p>
            <a:pPr marL="0" indent="0">
              <a:buNone/>
            </a:pPr>
            <a:endParaRPr lang="hr-HR" dirty="0" smtClean="0"/>
          </a:p>
          <a:p>
            <a:pPr lvl="0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nedovoljna orijentiranost proizvodnje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potrebama tržišta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nedovoljna koncentracija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ponude 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neorganiziranost tržišta (nedovoljan utjecaj i sudjelovanje primarnih poljoprivrednih proizvođača na tržište, u tržišnim procesima i odnosima)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nizak stupanj organiziranosti proizvođača </a:t>
            </a:r>
          </a:p>
          <a:p>
            <a:pPr lvl="0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pregovaračka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snaga proizvođača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primarnog proizvoda je mala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odnosu na ostale dionike u lancu opskrbe potrošača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hranom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59" y="2618510"/>
            <a:ext cx="1970115" cy="197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6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18" y="0"/>
            <a:ext cx="6138156" cy="6881417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6486742" y="1076166"/>
            <a:ext cx="57739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UDRUŽIVANJE 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KAO ODGOVOR NA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endParaRPr lang="hr-HR" sz="2000" dirty="0"/>
          </a:p>
        </p:txBody>
      </p:sp>
      <p:pic>
        <p:nvPicPr>
          <p:cNvPr id="1028" name="Picture 4" descr="Light Bulb Idea | Smiley, Smiley emoji, Funny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056" y="2726574"/>
            <a:ext cx="2749299" cy="274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37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Rezervirano mjesto sadržaja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87045"/>
              </p:ext>
            </p:extLst>
          </p:nvPr>
        </p:nvGraphicFramePr>
        <p:xfrm>
          <a:off x="-1" y="93306"/>
          <a:ext cx="9955763" cy="6282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ezervirano mjesto sadržaja 2"/>
          <p:cNvSpPr txBox="1">
            <a:spLocks/>
          </p:cNvSpPr>
          <p:nvPr/>
        </p:nvSpPr>
        <p:spPr>
          <a:xfrm>
            <a:off x="207818" y="357447"/>
            <a:ext cx="4405746" cy="1005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ZAŠTO UDRUŽIVANJE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r-HR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r-HR" dirty="0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27" y="5030392"/>
            <a:ext cx="2553924" cy="1694604"/>
          </a:xfrm>
          <a:prstGeom prst="rect">
            <a:avLst/>
          </a:prstGeom>
        </p:spPr>
      </p:pic>
      <p:sp>
        <p:nvSpPr>
          <p:cNvPr id="18" name="Rezervirano mjesto sadržaja 2"/>
          <p:cNvSpPr txBox="1">
            <a:spLocks/>
          </p:cNvSpPr>
          <p:nvPr/>
        </p:nvSpPr>
        <p:spPr>
          <a:xfrm>
            <a:off x="8615971" y="315494"/>
            <a:ext cx="3095219" cy="11866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UTJECAJ NA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ORGANIZACIJU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TRŽIŠTA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r-HR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r-HR" dirty="0"/>
          </a:p>
        </p:txBody>
      </p:sp>
      <p:pic>
        <p:nvPicPr>
          <p:cNvPr id="19" name="Slika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7601" y="199508"/>
            <a:ext cx="1163781" cy="1163781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5945" y="4572000"/>
            <a:ext cx="3696055" cy="2286000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44732" y="218563"/>
            <a:ext cx="878259" cy="12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9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401216"/>
            <a:ext cx="12192000" cy="6456786"/>
          </a:xfrm>
        </p:spPr>
        <p:txBody>
          <a:bodyPr>
            <a:normAutofit fontScale="62500" lnSpcReduction="20000"/>
          </a:bodyPr>
          <a:lstStyle/>
          <a:p>
            <a:pPr marL="0" indent="0" fontAlgn="base">
              <a:lnSpc>
                <a:spcPct val="107000"/>
              </a:lnSpc>
              <a:spcAft>
                <a:spcPts val="0"/>
              </a:spcAft>
              <a:buNone/>
            </a:pPr>
            <a:endParaRPr lang="hr-HR" sz="3400" i="1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7000"/>
              </a:lnSpc>
              <a:spcAft>
                <a:spcPts val="0"/>
              </a:spcAft>
              <a:buNone/>
            </a:pPr>
            <a:r>
              <a:rPr lang="hr-HR" sz="29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ZAJEDNIČKA POLJOPRIVREDNA POLITIKA EU PROMOVIRA ZADRUGE KAO POŽELJAN OBLIK UDRUŽIVANJA</a:t>
            </a:r>
            <a:endParaRPr lang="hr-HR" sz="2900" b="1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7000"/>
              </a:lnSpc>
              <a:spcAft>
                <a:spcPts val="0"/>
              </a:spcAft>
              <a:buNone/>
            </a:pPr>
            <a:r>
              <a:rPr lang="hr-HR" sz="3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Međunarodni zadružni principi </a:t>
            </a:r>
            <a:r>
              <a:rPr lang="hr-HR" sz="3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predstavljaju temelj na kome počivaju gotovo sve zadruge u svijetu:</a:t>
            </a:r>
            <a:endParaRPr lang="hr-HR" sz="3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hr-HR" sz="3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Dobrovoljno i otvoreno članstvo u </a:t>
            </a:r>
            <a:r>
              <a:rPr lang="hr-HR" sz="3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zadrugama;</a:t>
            </a:r>
            <a:endParaRPr lang="hr-HR" sz="3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hr-HR" sz="3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Demokratičnost </a:t>
            </a:r>
            <a:r>
              <a:rPr lang="hr-HR" sz="3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vođenju zadruga i donošenju poslovnih </a:t>
            </a:r>
            <a:r>
              <a:rPr lang="hr-HR" sz="3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odluka;</a:t>
            </a:r>
            <a:endParaRPr lang="hr-HR" sz="3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hr-HR" sz="3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Ekonomsko </a:t>
            </a:r>
            <a:r>
              <a:rPr lang="hr-HR" sz="3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učešće i </a:t>
            </a:r>
            <a:r>
              <a:rPr lang="hr-HR" sz="3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participacija </a:t>
            </a:r>
            <a:r>
              <a:rPr lang="hr-HR" sz="3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poslovanju </a:t>
            </a:r>
            <a:r>
              <a:rPr lang="hr-HR" sz="3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zadruge;</a:t>
            </a:r>
            <a:endParaRPr lang="hr-HR" sz="3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hr-HR" sz="3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Međuzadružna</a:t>
            </a:r>
            <a:r>
              <a:rPr lang="hr-HR" sz="3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saradnja</a:t>
            </a:r>
            <a:endParaRPr lang="hr-HR" sz="3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Primjer EU</a:t>
            </a:r>
          </a:p>
          <a:p>
            <a:pPr marL="0" indent="0">
              <a:buNone/>
            </a:pPr>
            <a:endParaRPr lang="hr-HR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131.090 zadruga  (127 milijuna članova,   &gt; 4,3 milijuna zaposlenih,  godišnji promet 992,63 milijardi eura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jedna trećina - poljoprivredne zadruge &gt; 347 milijardi eura ukupnog prometa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svaki peti građanin EU-a član je neke zadruge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zadruge zauzimaju značajan udio na tržištu poljoprivrednih proizvoda:</a:t>
            </a:r>
          </a:p>
          <a:p>
            <a:pPr marL="0" indent="0">
              <a:buNone/>
            </a:pPr>
            <a:r>
              <a:rPr lang="hr-H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Nizozemska 83 % , </a:t>
            </a:r>
            <a:r>
              <a:rPr lang="hr-HR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Finska </a:t>
            </a:r>
            <a:r>
              <a:rPr lang="hr-H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79 %, </a:t>
            </a:r>
            <a:r>
              <a:rPr lang="hr-HR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Italija </a:t>
            </a:r>
            <a:r>
              <a:rPr lang="hr-H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55 %, </a:t>
            </a:r>
            <a:r>
              <a:rPr lang="hr-HR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Francuska </a:t>
            </a:r>
            <a:r>
              <a:rPr lang="hr-H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50 %....</a:t>
            </a:r>
          </a:p>
          <a:p>
            <a:pPr marL="0" indent="0">
              <a:buNone/>
            </a:pPr>
            <a:endParaRPr lang="hr-H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0121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hr-H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ZAŠTO ZADRUGE?</a:t>
            </a:r>
            <a:r>
              <a:rPr lang="hr-HR" sz="3200" dirty="0"/>
              <a:t/>
            </a:r>
            <a:br>
              <a:rPr lang="hr-HR" sz="3200" dirty="0"/>
            </a:b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zervirano mjesto sadržaja 2"/>
          <p:cNvSpPr txBox="1">
            <a:spLocks/>
          </p:cNvSpPr>
          <p:nvPr/>
        </p:nvSpPr>
        <p:spPr>
          <a:xfrm>
            <a:off x="0" y="401214"/>
            <a:ext cx="12192000" cy="645678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7000"/>
              </a:lnSpc>
              <a:buFont typeface="Arial" panose="020B0604020202020204" pitchFamily="34" charset="0"/>
              <a:buNone/>
            </a:pPr>
            <a:endParaRPr lang="hr-HR" sz="3400" i="1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hr-HR" sz="29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ZAJEDNIČKA POLJOPRIVREDNA POLITIKA EU PROMOVIRA ZADRUGE KAO POŽELJAN OBLIK UDRUŽIVANJA</a:t>
            </a:r>
          </a:p>
          <a:p>
            <a:pPr marL="0" indent="0" fontAlgn="base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hr-HR" sz="34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Međunarodni zadružni principi </a:t>
            </a:r>
            <a:r>
              <a:rPr lang="hr-HR" sz="3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predstavljaju temelj na kome počivaju gotovo sve zadruge u svijetu:</a:t>
            </a:r>
            <a:endParaRPr lang="hr-HR" sz="3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hr-HR" sz="3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Dobrovoljno i otvoreno članstvo u zadrugama;</a:t>
            </a:r>
            <a:endParaRPr lang="hr-HR" sz="3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hr-HR" sz="3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Demokratičnost u vođenju zadruga i donošenju poslovnih odluka;</a:t>
            </a:r>
            <a:endParaRPr lang="hr-HR" sz="3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hr-HR" sz="3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Ekonomsko učešće i participacija u poslovanju zadruge;</a:t>
            </a:r>
            <a:endParaRPr lang="hr-HR" sz="3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hr-HR" sz="3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Međuzadružna</a:t>
            </a:r>
            <a:r>
              <a:rPr lang="hr-HR" sz="3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saradnja</a:t>
            </a:r>
            <a:endParaRPr lang="hr-HR" sz="3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Primjer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131.090 zadruga  (127 milijuna članova,   &gt; 4,3 milijuna zaposlenih,  godišnji promet 992,63 milijardi eura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jedna trećina - poljoprivredne zadruge &gt; 347 milijardi eura ukupnog prometa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svaki peti građanin EU-a član je neke zadruge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zadruge zauzimaju značajan udio na tržištu poljoprivrednih proizvoda: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Nizozemska 83 % , Finska 79 %, Italija 55 %, Francuska 50 %....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r-HR" dirty="0"/>
          </a:p>
        </p:txBody>
      </p:sp>
      <p:pic>
        <p:nvPicPr>
          <p:cNvPr id="9" name="Picture 2" descr="Zastava Europske unije – Wikipedi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491" y="3582954"/>
            <a:ext cx="1136001" cy="75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40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652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r-HR" sz="2000" b="1" dirty="0" smtClean="0"/>
              <a:t/>
            </a:r>
            <a:br>
              <a:rPr lang="hr-HR" sz="2000" b="1" dirty="0" smtClean="0"/>
            </a:b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OPĆI UVJETI ZA PRIZNAVANJE (1)</a:t>
            </a:r>
            <a:r>
              <a:rPr lang="hr-HR" sz="2000" dirty="0"/>
              <a:t/>
            </a:r>
            <a:br>
              <a:rPr lang="hr-HR" sz="2000" dirty="0"/>
            </a:b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623454"/>
            <a:ext cx="12192000" cy="6234545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hr-HR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pravna </a:t>
            </a:r>
            <a:r>
              <a:rPr lang="hr-H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hr-HR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osoba (zadruga, trgovačko društvo)</a:t>
            </a:r>
            <a:endParaRPr lang="hr-HR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hr-HR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osnovana </a:t>
            </a:r>
            <a:r>
              <a:rPr lang="hr-H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na inicijativu proizvođača koji se bave poljoprivrednom </a:t>
            </a:r>
            <a:endParaRPr lang="hr-HR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hr-H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djelatnošću (uzgoj bilja ili uzgoj životinja)</a:t>
            </a:r>
          </a:p>
          <a:p>
            <a:pPr fontAlgn="base"/>
            <a:r>
              <a:rPr lang="hr-HR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kontrolirana je od </a:t>
            </a:r>
            <a:r>
              <a:rPr lang="hr-H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strane </a:t>
            </a:r>
            <a:r>
              <a:rPr lang="hr-HR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proizvođača - propisano pravnim aktom</a:t>
            </a:r>
            <a:endParaRPr lang="hr-HR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hr-H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roizvođači koji su je osnovali moraju biti registrirani </a:t>
            </a:r>
            <a:r>
              <a:rPr lang="hr-H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obavljanje poljoprivredne djelatnosti u jednom od sektora </a:t>
            </a:r>
            <a:r>
              <a:rPr lang="hr-HR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koji se traži priznavanje </a:t>
            </a:r>
          </a:p>
          <a:p>
            <a:pPr fontAlgn="base"/>
            <a:r>
              <a:rPr lang="hr-HR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prije </a:t>
            </a:r>
            <a:r>
              <a:rPr lang="hr-H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stjecanja statusa priznavanja obavljaju najmanje jednu od </a:t>
            </a:r>
            <a:r>
              <a:rPr lang="hr-HR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sljedećih </a:t>
            </a:r>
          </a:p>
          <a:p>
            <a:pPr marL="0" indent="0" fontAlgn="base">
              <a:buNone/>
            </a:pPr>
            <a:r>
              <a:rPr lang="hr-HR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AKTIVNOSTI</a:t>
            </a:r>
            <a:r>
              <a:rPr lang="hr-HR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buNone/>
            </a:pPr>
            <a:r>
              <a:rPr lang="hr-HR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zajedničku preradu;</a:t>
            </a:r>
          </a:p>
          <a:p>
            <a:pPr marL="0" lvl="0" indent="0">
              <a:buNone/>
            </a:pPr>
            <a:r>
              <a:rPr lang="hr-H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zajedničku </a:t>
            </a:r>
            <a:r>
              <a:rPr lang="hr-H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distribuciju, putem prodajnih platformi ili zajedničkog </a:t>
            </a:r>
            <a:r>
              <a:rPr lang="hr-HR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prijevoza;</a:t>
            </a:r>
          </a:p>
          <a:p>
            <a:pPr marL="0" lvl="0" indent="0">
              <a:buNone/>
            </a:pPr>
            <a:r>
              <a:rPr lang="hr-H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zajedničku </a:t>
            </a:r>
            <a:r>
              <a:rPr lang="hr-H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organizaciju kontrole </a:t>
            </a:r>
            <a:r>
              <a:rPr lang="hr-HR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kvalitete;</a:t>
            </a:r>
          </a:p>
          <a:p>
            <a:pPr marL="0" lvl="0" indent="0">
              <a:buNone/>
            </a:pPr>
            <a:r>
              <a:rPr lang="hr-H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zajedničko </a:t>
            </a:r>
            <a:r>
              <a:rPr lang="hr-H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korištenje opreme ili skladišnih </a:t>
            </a:r>
            <a:r>
              <a:rPr lang="hr-HR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prostora;</a:t>
            </a:r>
          </a:p>
          <a:p>
            <a:pPr marL="0" lvl="0" indent="0">
              <a:buNone/>
            </a:pPr>
            <a:r>
              <a:rPr lang="hr-H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zajedničko </a:t>
            </a:r>
            <a:r>
              <a:rPr lang="hr-H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upravljanje otpadom izravno vezanim uz </a:t>
            </a:r>
            <a:r>
              <a:rPr lang="hr-HR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proizvodnju;</a:t>
            </a:r>
          </a:p>
          <a:p>
            <a:pPr marL="0" lvl="0" indent="0">
              <a:buNone/>
            </a:pPr>
            <a:r>
              <a:rPr lang="hr-H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zajedničku </a:t>
            </a:r>
            <a:r>
              <a:rPr lang="hr-H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nabavu ulaznih </a:t>
            </a:r>
            <a:r>
              <a:rPr lang="hr-HR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sredstava;</a:t>
            </a:r>
          </a:p>
          <a:p>
            <a:pPr marL="0" lvl="0" indent="0">
              <a:buNone/>
            </a:pPr>
            <a:r>
              <a:rPr lang="hr-H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ostale </a:t>
            </a:r>
            <a:r>
              <a:rPr lang="hr-H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aktivnosti povezane s ostvarenjem jednog ili više odabranih ciljeva.</a:t>
            </a:r>
          </a:p>
          <a:p>
            <a:pPr marL="0" indent="0" fontAlgn="base">
              <a:buNone/>
            </a:pPr>
            <a:endParaRPr lang="hr-HR" sz="4200" dirty="0" smtClean="0"/>
          </a:p>
          <a:p>
            <a:pPr marL="0" indent="0" fontAlgn="base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445" y="0"/>
            <a:ext cx="2319555" cy="218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652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r-HR" sz="2000" b="1" dirty="0" smtClean="0"/>
              <a:t/>
            </a:r>
            <a:br>
              <a:rPr lang="hr-HR" sz="2000" b="1" dirty="0" smtClean="0"/>
            </a:b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OPĆI UVJETI ZA PRIZNAVANJE 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hr-HR" sz="2000" dirty="0"/>
              <a:t/>
            </a:r>
            <a:br>
              <a:rPr lang="hr-HR" sz="2000" dirty="0"/>
            </a:b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623454"/>
            <a:ext cx="12192000" cy="6234545"/>
          </a:xfrm>
        </p:spPr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v"/>
            </a:pP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djeluje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postizanju 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POSEBNOG CILJA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su propisani aktima EU u dijelu zajedničke poljoprivredne politike</a:t>
            </a:r>
          </a:p>
          <a:p>
            <a:pPr marL="0" indent="0" fontAlgn="base">
              <a:buNone/>
            </a:pPr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SEKTORU VOĆA I POVRĆA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barem jedan od sljedeća tri cilja: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osiguravanje da se proizvodnja planira i prilagođava potražnji, osobito što se tiče kvalitete i kvantitete;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koncentriranje ponude i plasiranje na tržište proizvoda vlastitih članova, uključujući one putem izravnog marketinga – 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glavna djelatnost PO u sektoru voća i povrća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optimiziranje troškova proizvodnje i povrata ulaganja u skladu s okolišnim standardima dobrobiti životinja i stabiliziranje proizvođačkih cijena;</a:t>
            </a:r>
          </a:p>
          <a:p>
            <a:pPr marL="0" lvl="0" indent="0">
              <a:buNone/>
            </a:pPr>
            <a:r>
              <a:rPr lang="hr-HR" dirty="0"/>
              <a:t> </a:t>
            </a:r>
            <a:endParaRPr lang="hr-HR" dirty="0" smtClean="0"/>
          </a:p>
          <a:p>
            <a:pPr lvl="0"/>
            <a:endParaRPr lang="hr-HR" dirty="0" smtClean="0"/>
          </a:p>
          <a:p>
            <a:pPr marL="0" indent="0" fontAlgn="base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8564" y="4572000"/>
            <a:ext cx="2145485" cy="20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sustava Office">
  <a:themeElements>
    <a:clrScheme name="Plava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</TotalTime>
  <Words>1762</Words>
  <Application>Microsoft Office PowerPoint</Application>
  <PresentationFormat>Široki zaslon</PresentationFormat>
  <Paragraphs>350</Paragraphs>
  <Slides>22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Minion Pro Cond</vt:lpstr>
      <vt:lpstr>Times New Roman</vt:lpstr>
      <vt:lpstr>Wingdings</vt:lpstr>
      <vt:lpstr>Tema sustava Office</vt:lpstr>
      <vt:lpstr>1_Tema sustava Office</vt:lpstr>
      <vt:lpstr> </vt:lpstr>
      <vt:lpstr>SADRŽAJ</vt:lpstr>
      <vt:lpstr>POLJOPRIVREDNA PROIZVODNJA - SLABOSTI</vt:lpstr>
      <vt:lpstr>AKTUALNI PROBLEMI PRIMARNE POLJOPRIVREDNE PROIZVODNJE</vt:lpstr>
      <vt:lpstr>PowerPointova prezentacija</vt:lpstr>
      <vt:lpstr>PowerPointova prezentacija</vt:lpstr>
      <vt:lpstr> ZAŠTO ZADRUGE? </vt:lpstr>
      <vt:lpstr> OPĆI UVJETI ZA PRIZNAVANJE (1) </vt:lpstr>
      <vt:lpstr> OPĆI UVJETI ZA PRIZNAVANJE (2) </vt:lpstr>
      <vt:lpstr> VAŽNE INFORMACIJE !  </vt:lpstr>
      <vt:lpstr> MINIMALNI UVJETI ZA PRIZNAVANJE  </vt:lpstr>
      <vt:lpstr> OBLICI UDRUŽENJA, NJIHOVE KARAKTERISTIKE I ULOGE NA TRŽIŠTU</vt:lpstr>
      <vt:lpstr>NADLEŽNA TIJELA </vt:lpstr>
      <vt:lpstr>PowerPointova prezentacija</vt:lpstr>
      <vt:lpstr>PowerPointova prezentacija</vt:lpstr>
      <vt:lpstr>PowerPointova prezentacija</vt:lpstr>
      <vt:lpstr>PowerPointova prezentacija</vt:lpstr>
      <vt:lpstr>NACIONALNI PLAN OPORAVKA I OTPORNOSTI C1.5 R1 Uspostava mreže logističke infrastrukture za jačanje proizvodno tržišnog lanca u sektoru voća i povrća</vt:lpstr>
      <vt:lpstr>C1.5 R1 Uspostava mreže logističke infrastrukture za jačanje proizvodno tržišnog lanca u sektoru voća i povrća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Saša Paprika</dc:creator>
  <cp:lastModifiedBy>HP 250g7</cp:lastModifiedBy>
  <cp:revision>139</cp:revision>
  <cp:lastPrinted>2021-08-26T09:27:38Z</cp:lastPrinted>
  <dcterms:created xsi:type="dcterms:W3CDTF">2020-08-11T10:07:25Z</dcterms:created>
  <dcterms:modified xsi:type="dcterms:W3CDTF">2022-04-22T08:52:17Z</dcterms:modified>
</cp:coreProperties>
</file>